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1"/>
  </p:handoutMasterIdLst>
  <p:sldIdLst>
    <p:sldId id="455" r:id="rId2"/>
    <p:sldId id="444" r:id="rId3"/>
    <p:sldId id="453" r:id="rId4"/>
    <p:sldId id="454" r:id="rId5"/>
    <p:sldId id="445" r:id="rId6"/>
    <p:sldId id="446" r:id="rId7"/>
    <p:sldId id="456" r:id="rId8"/>
    <p:sldId id="457" r:id="rId9"/>
    <p:sldId id="458" r:id="rId10"/>
    <p:sldId id="470" r:id="rId11"/>
    <p:sldId id="460" r:id="rId12"/>
    <p:sldId id="461" r:id="rId13"/>
    <p:sldId id="462" r:id="rId14"/>
    <p:sldId id="463" r:id="rId15"/>
    <p:sldId id="464" r:id="rId16"/>
    <p:sldId id="465" r:id="rId17"/>
    <p:sldId id="466" r:id="rId18"/>
    <p:sldId id="467" r:id="rId19"/>
    <p:sldId id="468" r:id="rId20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FFCC"/>
    <a:srgbClr val="CCFF99"/>
    <a:srgbClr val="CC66FF"/>
    <a:srgbClr val="FFFF99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>
      <p:cViewPr>
        <p:scale>
          <a:sx n="100" d="100"/>
          <a:sy n="100" d="100"/>
        </p:scale>
        <p:origin x="1728" y="4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842AD-6A96-48BC-A215-960D88E649F7}" type="datetimeFigureOut">
              <a:rPr lang="es-MX" smtClean="0"/>
              <a:t>26/01/2019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37C99-0526-4626-BD33-22C414AF40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0920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36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err="1" smtClean="0"/>
              <a:t>asdads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</a:t>
            </a:r>
            <a:r>
              <a:rPr lang="en-US" dirty="0" err="1" smtClean="0"/>
              <a:t>sd</a:t>
            </a:r>
            <a:r>
              <a:rPr lang="en-US" dirty="0" smtClean="0"/>
              <a:t> </a:t>
            </a:r>
            <a:r>
              <a:rPr lang="en-US" dirty="0" err="1" smtClean="0"/>
              <a:t>fsd</a:t>
            </a:r>
            <a:r>
              <a:rPr lang="en-US" dirty="0" smtClean="0"/>
              <a:t> </a:t>
            </a:r>
            <a:r>
              <a:rPr lang="en-US" dirty="0" err="1" smtClean="0"/>
              <a:t>fs</a:t>
            </a:r>
            <a:r>
              <a:rPr lang="en-US" dirty="0" smtClean="0"/>
              <a:t>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s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s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1437150"/>
            <a:ext cx="8928000" cy="144000"/>
            <a:chOff x="0" y="1371600"/>
            <a:chExt cx="8928000" cy="209550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1371600"/>
              <a:ext cx="8928000" cy="76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1419225"/>
              <a:ext cx="8748000" cy="76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1466850"/>
              <a:ext cx="8568000" cy="762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1504950"/>
              <a:ext cx="8388000" cy="76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48910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36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err="1" smtClean="0"/>
              <a:t>asdads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</a:t>
            </a:r>
            <a:r>
              <a:rPr lang="en-US" dirty="0" err="1" smtClean="0"/>
              <a:t>sd</a:t>
            </a:r>
            <a:r>
              <a:rPr lang="en-US" dirty="0" smtClean="0"/>
              <a:t> </a:t>
            </a:r>
            <a:r>
              <a:rPr lang="en-US" dirty="0" err="1" smtClean="0"/>
              <a:t>fsd</a:t>
            </a:r>
            <a:r>
              <a:rPr lang="en-US" dirty="0" smtClean="0"/>
              <a:t> </a:t>
            </a:r>
            <a:r>
              <a:rPr lang="en-US" dirty="0" err="1" smtClean="0"/>
              <a:t>fs</a:t>
            </a:r>
            <a:r>
              <a:rPr lang="en-US" dirty="0" smtClean="0"/>
              <a:t>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s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s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1437150"/>
            <a:ext cx="8928000" cy="144000"/>
            <a:chOff x="0" y="1371600"/>
            <a:chExt cx="8928000" cy="209550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1371600"/>
              <a:ext cx="8928000" cy="76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1419225"/>
              <a:ext cx="8748000" cy="76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1466850"/>
              <a:ext cx="8568000" cy="762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1504950"/>
              <a:ext cx="8388000" cy="76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1.1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36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err="1" smtClean="0"/>
              <a:t>asdads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</a:t>
            </a:r>
            <a:r>
              <a:rPr lang="en-US" dirty="0" err="1" smtClean="0"/>
              <a:t>sd</a:t>
            </a:r>
            <a:r>
              <a:rPr lang="en-US" dirty="0" smtClean="0"/>
              <a:t> </a:t>
            </a:r>
            <a:r>
              <a:rPr lang="en-US" dirty="0" err="1" smtClean="0"/>
              <a:t>fsd</a:t>
            </a:r>
            <a:r>
              <a:rPr lang="en-US" dirty="0" smtClean="0"/>
              <a:t> </a:t>
            </a:r>
            <a:r>
              <a:rPr lang="en-US" dirty="0" err="1" smtClean="0"/>
              <a:t>fs</a:t>
            </a:r>
            <a:r>
              <a:rPr lang="en-US" dirty="0" smtClean="0"/>
              <a:t>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s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s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1437150"/>
            <a:ext cx="8928000" cy="144000"/>
            <a:chOff x="0" y="1371600"/>
            <a:chExt cx="8928000" cy="209550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1371600"/>
              <a:ext cx="8928000" cy="76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1419225"/>
              <a:ext cx="8748000" cy="76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1466850"/>
              <a:ext cx="8568000" cy="762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1504950"/>
              <a:ext cx="8388000" cy="76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548" y="1582948"/>
            <a:ext cx="8460000" cy="515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97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1.5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36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err="1" smtClean="0"/>
              <a:t>asdads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</a:t>
            </a:r>
            <a:r>
              <a:rPr lang="en-US" dirty="0" err="1" smtClean="0"/>
              <a:t>sd</a:t>
            </a:r>
            <a:r>
              <a:rPr lang="en-US" dirty="0" smtClean="0"/>
              <a:t> </a:t>
            </a:r>
            <a:r>
              <a:rPr lang="en-US" dirty="0" err="1" smtClean="0"/>
              <a:t>fsd</a:t>
            </a:r>
            <a:r>
              <a:rPr lang="en-US" dirty="0" smtClean="0"/>
              <a:t> </a:t>
            </a:r>
            <a:r>
              <a:rPr lang="en-US" dirty="0" err="1" smtClean="0"/>
              <a:t>fs</a:t>
            </a:r>
            <a:r>
              <a:rPr lang="en-US" dirty="0" smtClean="0"/>
              <a:t>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s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s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 err="1" smtClean="0"/>
              <a:t>sdf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1437150"/>
            <a:ext cx="8928000" cy="144000"/>
            <a:chOff x="0" y="1371600"/>
            <a:chExt cx="8928000" cy="209550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1371600"/>
              <a:ext cx="8928000" cy="76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1419225"/>
              <a:ext cx="8748000" cy="76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1466850"/>
              <a:ext cx="8568000" cy="762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1504950"/>
              <a:ext cx="8388000" cy="76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48" y="1582948"/>
            <a:ext cx="8460000" cy="515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41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7" name="Grupo 6"/>
          <p:cNvGrpSpPr/>
          <p:nvPr userDrawn="1"/>
        </p:nvGrpSpPr>
        <p:grpSpPr>
          <a:xfrm>
            <a:off x="-398190" y="0"/>
            <a:ext cx="888460" cy="6858000"/>
            <a:chOff x="-398190" y="0"/>
            <a:chExt cx="888460" cy="6858000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398190" y="0"/>
              <a:ext cx="855390" cy="6858000"/>
            </a:xfrm>
            <a:prstGeom prst="rect">
              <a:avLst/>
            </a:prstGeom>
          </p:spPr>
        </p:pic>
        <p:sp>
          <p:nvSpPr>
            <p:cNvPr id="9" name="CuadroTexto 8"/>
            <p:cNvSpPr txBox="1"/>
            <p:nvPr userDrawn="1"/>
          </p:nvSpPr>
          <p:spPr>
            <a:xfrm rot="16200000">
              <a:off x="-400679" y="5967051"/>
              <a:ext cx="12586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800" b="1" dirty="0" err="1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TTi</a:t>
              </a:r>
              <a:r>
                <a:rPr lang="es-MX" sz="2800" b="1" dirty="0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++</a:t>
              </a:r>
              <a:endParaRPr lang="es-MX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1" name="CuadroTexto 10"/>
          <p:cNvSpPr txBox="1"/>
          <p:nvPr userDrawn="1"/>
        </p:nvSpPr>
        <p:spPr>
          <a:xfrm rot="16200000">
            <a:off x="-1053706" y="4179644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#Soluciones</a:t>
            </a:r>
            <a:endParaRPr lang="es-MX" sz="2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945" y="76200"/>
            <a:ext cx="1480183" cy="13157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[LIQ19]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smtClean="0">
                <a:latin typeface="Century Gothic" panose="020B0502020202020204" pitchFamily="34" charset="0"/>
              </a:rPr>
              <a:t>CONTEXTO / PROCESO BASE</a:t>
            </a:r>
            <a:endParaRPr lang="es-MX" dirty="0"/>
          </a:p>
        </p:txBody>
      </p:sp>
      <p:grpSp>
        <p:nvGrpSpPr>
          <p:cNvPr id="11" name="Grupo 10"/>
          <p:cNvGrpSpPr/>
          <p:nvPr/>
        </p:nvGrpSpPr>
        <p:grpSpPr>
          <a:xfrm>
            <a:off x="3730193" y="1676400"/>
            <a:ext cx="1683613" cy="492740"/>
            <a:chOff x="3925092" y="1676400"/>
            <a:chExt cx="1683613" cy="492740"/>
          </a:xfrm>
        </p:grpSpPr>
        <p:grpSp>
          <p:nvGrpSpPr>
            <p:cNvPr id="5" name="Grupo 4"/>
            <p:cNvGrpSpPr/>
            <p:nvPr/>
          </p:nvGrpSpPr>
          <p:grpSpPr>
            <a:xfrm>
              <a:off x="3925092" y="1676400"/>
              <a:ext cx="1293815" cy="492740"/>
              <a:chOff x="771635" y="5092449"/>
              <a:chExt cx="1293815" cy="492740"/>
            </a:xfrm>
          </p:grpSpPr>
          <p:pic>
            <p:nvPicPr>
              <p:cNvPr id="6" name="Imagen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1635" y="5092449"/>
                <a:ext cx="560965" cy="492740"/>
              </a:xfrm>
              <a:prstGeom prst="rect">
                <a:avLst/>
              </a:prstGeom>
            </p:spPr>
          </p:pic>
          <p:pic>
            <p:nvPicPr>
              <p:cNvPr id="7" name="Imagen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650" y="5181600"/>
                <a:ext cx="685800" cy="145605"/>
              </a:xfrm>
              <a:prstGeom prst="rect">
                <a:avLst/>
              </a:prstGeom>
            </p:spPr>
          </p:pic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650" y="5381265"/>
                <a:ext cx="685800" cy="145605"/>
              </a:xfrm>
              <a:prstGeom prst="rect">
                <a:avLst/>
              </a:prstGeom>
            </p:spPr>
          </p:pic>
        </p:grpSp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5957" y="1888527"/>
              <a:ext cx="147849" cy="227460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0856" y="1882538"/>
              <a:ext cx="147849" cy="227460"/>
            </a:xfrm>
            <a:prstGeom prst="rect">
              <a:avLst/>
            </a:prstGeom>
          </p:spPr>
        </p:pic>
      </p:grpSp>
      <p:grpSp>
        <p:nvGrpSpPr>
          <p:cNvPr id="18" name="Grupo 17"/>
          <p:cNvGrpSpPr/>
          <p:nvPr/>
        </p:nvGrpSpPr>
        <p:grpSpPr>
          <a:xfrm>
            <a:off x="3962400" y="2401179"/>
            <a:ext cx="1431511" cy="347437"/>
            <a:chOff x="3917647" y="2444222"/>
            <a:chExt cx="1431511" cy="347437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8858" y="2444222"/>
              <a:ext cx="650300" cy="347437"/>
            </a:xfrm>
            <a:prstGeom prst="rect">
              <a:avLst/>
            </a:prstGeom>
          </p:spPr>
        </p:pic>
        <p:grpSp>
          <p:nvGrpSpPr>
            <p:cNvPr id="17" name="Grupo 16"/>
            <p:cNvGrpSpPr/>
            <p:nvPr/>
          </p:nvGrpSpPr>
          <p:grpSpPr>
            <a:xfrm>
              <a:off x="3917647" y="2444222"/>
              <a:ext cx="654353" cy="347437"/>
              <a:chOff x="3917647" y="2444222"/>
              <a:chExt cx="654353" cy="347437"/>
            </a:xfrm>
          </p:grpSpPr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1700" y="2444222"/>
                <a:ext cx="650300" cy="347437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7233" y="2444222"/>
                <a:ext cx="147849" cy="227460"/>
              </a:xfrm>
              <a:prstGeom prst="rect">
                <a:avLst/>
              </a:prstGeom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9384" y="2444222"/>
                <a:ext cx="147849" cy="227460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7647" y="2444222"/>
                <a:ext cx="147849" cy="227460"/>
              </a:xfrm>
              <a:prstGeom prst="rect">
                <a:avLst/>
              </a:prstGeom>
            </p:spPr>
          </p:pic>
        </p:grpSp>
      </p:grpSp>
      <p:cxnSp>
        <p:nvCxnSpPr>
          <p:cNvPr id="19" name="Shape 33"/>
          <p:cNvCxnSpPr>
            <a:stCxn id="6" idx="1"/>
            <a:endCxn id="13" idx="1"/>
          </p:cNvCxnSpPr>
          <p:nvPr/>
        </p:nvCxnSpPr>
        <p:spPr>
          <a:xfrm rot="10800000" flipH="1" flipV="1">
            <a:off x="3730193" y="1922770"/>
            <a:ext cx="236260" cy="652128"/>
          </a:xfrm>
          <a:prstGeom prst="bentConnector3">
            <a:avLst>
              <a:gd name="adj1" fmla="val -96758"/>
            </a:avLst>
          </a:prstGeom>
          <a:solidFill>
            <a:srgbClr val="FFC000"/>
          </a:solidFill>
          <a:ln w="28575">
            <a:solidFill>
              <a:srgbClr val="00B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4"/>
          <p:cNvSpPr/>
          <p:nvPr/>
        </p:nvSpPr>
        <p:spPr>
          <a:xfrm>
            <a:off x="4162230" y="2794963"/>
            <a:ext cx="990600" cy="17536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[1] </a:t>
            </a:r>
            <a:r>
              <a:rPr lang="en-US" sz="1100" i="1" dirty="0" err="1" smtClean="0">
                <a:solidFill>
                  <a:schemeClr val="bg1">
                    <a:lumMod val="65000"/>
                  </a:schemeClr>
                </a:solidFill>
              </a:rPr>
              <a:t>Resurtido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5" name="Conector angular 24"/>
          <p:cNvCxnSpPr>
            <a:stCxn id="12" idx="3"/>
            <a:endCxn id="24" idx="1"/>
          </p:cNvCxnSpPr>
          <p:nvPr/>
        </p:nvCxnSpPr>
        <p:spPr>
          <a:xfrm>
            <a:off x="5393911" y="2574898"/>
            <a:ext cx="1616489" cy="4424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upo 43"/>
          <p:cNvGrpSpPr/>
          <p:nvPr/>
        </p:nvGrpSpPr>
        <p:grpSpPr>
          <a:xfrm>
            <a:off x="6515100" y="2722820"/>
            <a:ext cx="1524000" cy="871714"/>
            <a:chOff x="6515100" y="2722820"/>
            <a:chExt cx="1524000" cy="871714"/>
          </a:xfrm>
        </p:grpSpPr>
        <p:pic>
          <p:nvPicPr>
            <p:cNvPr id="24" name="Picture 2" descr="Imagen relacionada"/>
            <p:cNvPicPr>
              <a:picLocks noChangeAspect="1" noChangeArrowheads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2722820"/>
              <a:ext cx="533400" cy="589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4"/>
            <p:cNvSpPr/>
            <p:nvPr/>
          </p:nvSpPr>
          <p:spPr>
            <a:xfrm>
              <a:off x="6515100" y="3324958"/>
              <a:ext cx="1524000" cy="26957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i="1" dirty="0" smtClean="0">
                  <a:solidFill>
                    <a:schemeClr val="bg1">
                      <a:lumMod val="65000"/>
                    </a:schemeClr>
                  </a:solidFill>
                </a:rPr>
                <a:t>[2] </a:t>
              </a:r>
              <a:r>
                <a:rPr lang="en-US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Primera</a:t>
              </a:r>
              <a:r>
                <a:rPr lang="en-US" sz="1100" i="1" dirty="0" smtClean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medici</a:t>
              </a:r>
              <a:r>
                <a:rPr lang="es-MX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ón</a:t>
              </a:r>
              <a:r>
                <a:rPr lang="es-MX" sz="1100" i="1" dirty="0" smtClean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s-MX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Preliquidación</a:t>
              </a:r>
              <a:endParaRPr lang="es-MX" sz="1100" b="1" dirty="0" smtClean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6605880" y="4728490"/>
            <a:ext cx="1342437" cy="581242"/>
            <a:chOff x="6605881" y="4343400"/>
            <a:chExt cx="1342437" cy="581242"/>
          </a:xfrm>
        </p:grpSpPr>
        <p:grpSp>
          <p:nvGrpSpPr>
            <p:cNvPr id="30" name="Grupo 29"/>
            <p:cNvGrpSpPr/>
            <p:nvPr/>
          </p:nvGrpSpPr>
          <p:grpSpPr>
            <a:xfrm flipH="1">
              <a:off x="6605881" y="4343400"/>
              <a:ext cx="1342437" cy="347437"/>
              <a:chOff x="3917647" y="2444222"/>
              <a:chExt cx="1431511" cy="347437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8858" y="2444222"/>
                <a:ext cx="650300" cy="347437"/>
              </a:xfrm>
              <a:prstGeom prst="rect">
                <a:avLst/>
              </a:prstGeom>
            </p:spPr>
          </p:pic>
          <p:grpSp>
            <p:nvGrpSpPr>
              <p:cNvPr id="32" name="Grupo 31"/>
              <p:cNvGrpSpPr/>
              <p:nvPr/>
            </p:nvGrpSpPr>
            <p:grpSpPr>
              <a:xfrm>
                <a:off x="3917647" y="2444222"/>
                <a:ext cx="654353" cy="347437"/>
                <a:chOff x="3917647" y="2444222"/>
                <a:chExt cx="654353" cy="347437"/>
              </a:xfrm>
            </p:grpSpPr>
            <p:pic>
              <p:nvPicPr>
                <p:cNvPr id="33" name="Imagen 3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21700" y="2444222"/>
                  <a:ext cx="650300" cy="347437"/>
                </a:xfrm>
                <a:prstGeom prst="rect">
                  <a:avLst/>
                </a:prstGeom>
              </p:spPr>
            </p:pic>
            <p:pic>
              <p:nvPicPr>
                <p:cNvPr id="34" name="Imagen 3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17233" y="2444222"/>
                  <a:ext cx="147849" cy="227460"/>
                </a:xfrm>
                <a:prstGeom prst="rect">
                  <a:avLst/>
                </a:prstGeom>
              </p:spPr>
            </p:pic>
            <p:pic>
              <p:nvPicPr>
                <p:cNvPr id="35" name="Imagen 3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69384" y="2444222"/>
                  <a:ext cx="147849" cy="227460"/>
                </a:xfrm>
                <a:prstGeom prst="rect">
                  <a:avLst/>
                </a:prstGeom>
              </p:spPr>
            </p:pic>
            <p:pic>
              <p:nvPicPr>
                <p:cNvPr id="36" name="Imagen 3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17647" y="2444222"/>
                  <a:ext cx="147849" cy="227460"/>
                </a:xfrm>
                <a:prstGeom prst="rect">
                  <a:avLst/>
                </a:prstGeom>
              </p:spPr>
            </p:pic>
          </p:grpSp>
        </p:grpSp>
        <p:sp>
          <p:nvSpPr>
            <p:cNvPr id="37" name="Rectangle 4"/>
            <p:cNvSpPr/>
            <p:nvPr/>
          </p:nvSpPr>
          <p:spPr>
            <a:xfrm>
              <a:off x="6695741" y="4800627"/>
              <a:ext cx="1162717" cy="12401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i="1" dirty="0" smtClean="0">
                  <a:solidFill>
                    <a:schemeClr val="bg1">
                      <a:lumMod val="65000"/>
                    </a:schemeClr>
                  </a:solidFill>
                </a:rPr>
                <a:t>[3] </a:t>
              </a:r>
              <a:r>
                <a:rPr lang="en-US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Ruta</a:t>
              </a:r>
              <a:r>
                <a:rPr lang="en-US" sz="1100" i="1" dirty="0" smtClean="0">
                  <a:solidFill>
                    <a:schemeClr val="bg1">
                      <a:lumMod val="65000"/>
                    </a:schemeClr>
                  </a:solidFill>
                </a:rPr>
                <a:t> de </a:t>
              </a:r>
              <a:r>
                <a:rPr lang="en-US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venta</a:t>
              </a:r>
              <a:endParaRPr lang="es-MX" sz="1100" b="1" dirty="0" smtClean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38" name="Conector angular 37"/>
          <p:cNvCxnSpPr/>
          <p:nvPr/>
        </p:nvCxnSpPr>
        <p:spPr>
          <a:xfrm rot="5400000">
            <a:off x="6750267" y="4184432"/>
            <a:ext cx="1053666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upo 47"/>
          <p:cNvGrpSpPr/>
          <p:nvPr/>
        </p:nvGrpSpPr>
        <p:grpSpPr>
          <a:xfrm>
            <a:off x="3810000" y="4971448"/>
            <a:ext cx="1524000" cy="871714"/>
            <a:chOff x="6515100" y="2722820"/>
            <a:chExt cx="1524000" cy="871714"/>
          </a:xfrm>
        </p:grpSpPr>
        <p:pic>
          <p:nvPicPr>
            <p:cNvPr id="49" name="Picture 2" descr="Imagen relacionada"/>
            <p:cNvPicPr>
              <a:picLocks noChangeAspect="1" noChangeArrowheads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2722820"/>
              <a:ext cx="533400" cy="589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"/>
            <p:cNvSpPr/>
            <p:nvPr/>
          </p:nvSpPr>
          <p:spPr>
            <a:xfrm>
              <a:off x="6515100" y="3324958"/>
              <a:ext cx="1524000" cy="26957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i="1" dirty="0" smtClean="0">
                  <a:solidFill>
                    <a:schemeClr val="bg1">
                      <a:lumMod val="65000"/>
                    </a:schemeClr>
                  </a:solidFill>
                </a:rPr>
                <a:t>[4] </a:t>
              </a:r>
              <a:r>
                <a:rPr lang="en-US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Segunda</a:t>
              </a:r>
              <a:r>
                <a:rPr lang="en-US" sz="1100" i="1" dirty="0" smtClean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medici</a:t>
              </a:r>
              <a:r>
                <a:rPr lang="es-MX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ón</a:t>
              </a:r>
              <a:r>
                <a:rPr lang="es-MX" sz="1100" i="1" dirty="0" smtClean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s-MX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Preliquidación</a:t>
              </a:r>
              <a:endParaRPr lang="es-MX" sz="1100" b="1" dirty="0" smtClean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52" name="Conector angular 51"/>
          <p:cNvCxnSpPr>
            <a:stCxn id="37" idx="1"/>
            <a:endCxn id="50" idx="3"/>
          </p:cNvCxnSpPr>
          <p:nvPr/>
        </p:nvCxnSpPr>
        <p:spPr>
          <a:xfrm rot="10800000" flipV="1">
            <a:off x="5334000" y="5247724"/>
            <a:ext cx="1361740" cy="4606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Imagen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2885" y="5247724"/>
            <a:ext cx="205089" cy="259606"/>
          </a:xfrm>
          <a:prstGeom prst="rect">
            <a:avLst/>
          </a:prstGeom>
        </p:spPr>
      </p:pic>
      <p:grpSp>
        <p:nvGrpSpPr>
          <p:cNvPr id="66" name="Grupo 65"/>
          <p:cNvGrpSpPr/>
          <p:nvPr/>
        </p:nvGrpSpPr>
        <p:grpSpPr>
          <a:xfrm>
            <a:off x="1905000" y="4343400"/>
            <a:ext cx="1524000" cy="871714"/>
            <a:chOff x="1553002" y="4469067"/>
            <a:chExt cx="1524000" cy="871714"/>
          </a:xfrm>
        </p:grpSpPr>
        <p:grpSp>
          <p:nvGrpSpPr>
            <p:cNvPr id="57" name="Grupo 56"/>
            <p:cNvGrpSpPr/>
            <p:nvPr/>
          </p:nvGrpSpPr>
          <p:grpSpPr>
            <a:xfrm>
              <a:off x="1553002" y="4469067"/>
              <a:ext cx="1524000" cy="871714"/>
              <a:chOff x="6515100" y="2722820"/>
              <a:chExt cx="1524000" cy="871714"/>
            </a:xfrm>
          </p:grpSpPr>
          <p:pic>
            <p:nvPicPr>
              <p:cNvPr id="58" name="Picture 2" descr="Imagen relacionada"/>
              <p:cNvPicPr>
                <a:picLocks noChangeAspect="1" noChangeArrowheads="1"/>
              </p:cNvPicPr>
              <p:nvPr/>
            </p:nvPicPr>
            <p:blipFill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0400" y="2722820"/>
                <a:ext cx="533400" cy="589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Rectangle 4"/>
              <p:cNvSpPr/>
              <p:nvPr/>
            </p:nvSpPr>
            <p:spPr>
              <a:xfrm>
                <a:off x="6515100" y="3324958"/>
                <a:ext cx="1524000" cy="2695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i="1" dirty="0" smtClean="0">
                    <a:solidFill>
                      <a:schemeClr val="bg1">
                        <a:lumMod val="65000"/>
                      </a:schemeClr>
                    </a:solidFill>
                  </a:rPr>
                  <a:t>[5] L</a:t>
                </a:r>
                <a:r>
                  <a:rPr lang="es-MX" sz="1100" i="1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iquidación</a:t>
                </a:r>
                <a:endParaRPr lang="es-MX" sz="1100" b="1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pic>
          <p:nvPicPr>
            <p:cNvPr id="56" name="Imagen 5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5575" y="4842220"/>
              <a:ext cx="205089" cy="259606"/>
            </a:xfrm>
            <a:prstGeom prst="rect">
              <a:avLst/>
            </a:prstGeom>
          </p:spPr>
        </p:pic>
      </p:grpSp>
      <p:cxnSp>
        <p:nvCxnSpPr>
          <p:cNvPr id="61" name="Conector angular 60"/>
          <p:cNvCxnSpPr>
            <a:stCxn id="50" idx="1"/>
            <a:endCxn id="56" idx="3"/>
          </p:cNvCxnSpPr>
          <p:nvPr/>
        </p:nvCxnSpPr>
        <p:spPr>
          <a:xfrm rot="10800000">
            <a:off x="2992662" y="4846356"/>
            <a:ext cx="817338" cy="8620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upo 76"/>
          <p:cNvGrpSpPr/>
          <p:nvPr/>
        </p:nvGrpSpPr>
        <p:grpSpPr>
          <a:xfrm>
            <a:off x="2167609" y="2647363"/>
            <a:ext cx="990600" cy="850339"/>
            <a:chOff x="2238580" y="2714013"/>
            <a:chExt cx="990600" cy="850339"/>
          </a:xfrm>
        </p:grpSpPr>
        <p:pic>
          <p:nvPicPr>
            <p:cNvPr id="68" name="Picture 2" descr="Imagen relacionada"/>
            <p:cNvPicPr>
              <a:picLocks noChangeAspect="1" noChangeArrowheads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8188" y="2714013"/>
              <a:ext cx="531384" cy="586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Imagen 6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33700" y="3070595"/>
              <a:ext cx="249211" cy="221986"/>
            </a:xfrm>
            <a:prstGeom prst="rect">
              <a:avLst/>
            </a:prstGeom>
          </p:spPr>
        </p:pic>
        <p:pic>
          <p:nvPicPr>
            <p:cNvPr id="60" name="Imagen 5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02237" y="3075761"/>
              <a:ext cx="205089" cy="259606"/>
            </a:xfrm>
            <a:prstGeom prst="rect">
              <a:avLst/>
            </a:prstGeom>
          </p:spPr>
        </p:pic>
        <p:sp>
          <p:nvSpPr>
            <p:cNvPr id="69" name="Rectangle 4"/>
            <p:cNvSpPr/>
            <p:nvPr/>
          </p:nvSpPr>
          <p:spPr>
            <a:xfrm>
              <a:off x="2238580" y="3388992"/>
              <a:ext cx="990600" cy="17536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i="1" dirty="0" smtClean="0">
                  <a:solidFill>
                    <a:schemeClr val="bg1">
                      <a:lumMod val="65000"/>
                    </a:schemeClr>
                  </a:solidFill>
                </a:rPr>
                <a:t>[6] </a:t>
              </a:r>
              <a:r>
                <a:rPr lang="en-US" sz="1100" i="1" dirty="0" err="1" smtClean="0">
                  <a:solidFill>
                    <a:schemeClr val="bg1">
                      <a:lumMod val="65000"/>
                    </a:schemeClr>
                  </a:solidFill>
                </a:rPr>
                <a:t>Caja</a:t>
              </a:r>
              <a:endParaRPr lang="es-MX" sz="1100" b="1" dirty="0" smtClean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70" name="Conector angular 69"/>
          <p:cNvCxnSpPr>
            <a:stCxn id="58" idx="0"/>
            <a:endCxn id="69" idx="2"/>
          </p:cNvCxnSpPr>
          <p:nvPr/>
        </p:nvCxnSpPr>
        <p:spPr>
          <a:xfrm rot="16200000" flipV="1">
            <a:off x="2242106" y="3918505"/>
            <a:ext cx="845698" cy="40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ector angular 77"/>
          <p:cNvCxnSpPr>
            <a:stCxn id="67" idx="3"/>
            <a:endCxn id="23" idx="1"/>
          </p:cNvCxnSpPr>
          <p:nvPr/>
        </p:nvCxnSpPr>
        <p:spPr>
          <a:xfrm flipV="1">
            <a:off x="3111940" y="2882643"/>
            <a:ext cx="1050290" cy="232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hape 33"/>
          <p:cNvCxnSpPr>
            <a:stCxn id="68" idx="1"/>
          </p:cNvCxnSpPr>
          <p:nvPr/>
        </p:nvCxnSpPr>
        <p:spPr>
          <a:xfrm rot="10800000" flipV="1">
            <a:off x="1080785" y="2940752"/>
            <a:ext cx="1316432" cy="3155248"/>
          </a:xfrm>
          <a:prstGeom prst="bentConnector2">
            <a:avLst/>
          </a:prstGeom>
          <a:solidFill>
            <a:srgbClr val="FFC000"/>
          </a:solidFill>
          <a:ln w="28575">
            <a:solidFill>
              <a:srgbClr val="00B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4"/>
          <p:cNvSpPr/>
          <p:nvPr/>
        </p:nvSpPr>
        <p:spPr>
          <a:xfrm>
            <a:off x="1371600" y="5410200"/>
            <a:ext cx="575344" cy="14415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[INV]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Rectangle 4"/>
          <p:cNvSpPr/>
          <p:nvPr/>
        </p:nvSpPr>
        <p:spPr>
          <a:xfrm>
            <a:off x="737884" y="6347560"/>
            <a:ext cx="557516" cy="1524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1" dirty="0" smtClean="0">
                <a:solidFill>
                  <a:schemeClr val="bg1">
                    <a:lumMod val="65000"/>
                  </a:schemeClr>
                </a:solidFill>
              </a:rPr>
              <a:t>[CYC]</a:t>
            </a:r>
            <a:endParaRPr lang="es-MX" sz="11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89" name="Shape 33"/>
          <p:cNvCxnSpPr>
            <a:stCxn id="68" idx="1"/>
            <a:endCxn id="87" idx="1"/>
          </p:cNvCxnSpPr>
          <p:nvPr/>
        </p:nvCxnSpPr>
        <p:spPr>
          <a:xfrm rot="10800000" flipV="1">
            <a:off x="1371601" y="2940751"/>
            <a:ext cx="1025617" cy="2541525"/>
          </a:xfrm>
          <a:prstGeom prst="bentConnector3">
            <a:avLst>
              <a:gd name="adj1" fmla="val 127578"/>
            </a:avLst>
          </a:prstGeom>
          <a:solidFill>
            <a:srgbClr val="FFC000"/>
          </a:solidFill>
          <a:ln w="28575">
            <a:solidFill>
              <a:srgbClr val="00B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93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</a:t>
            </a:r>
            <a:r>
              <a:rPr lang="es-MX" sz="2000" dirty="0" smtClean="0">
                <a:latin typeface="Century Gothic" panose="020B0502020202020204" pitchFamily="34" charset="0"/>
              </a:rPr>
              <a:t>SC</a:t>
            </a:r>
            <a:r>
              <a:rPr lang="es-MX" sz="2000" dirty="0" smtClean="0">
                <a:latin typeface="Century Gothic" panose="020B0502020202020204" pitchFamily="34" charset="0"/>
              </a:rPr>
              <a:t>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r>
              <a:rPr lang="es-MX" sz="2000" b="0" dirty="0" smtClean="0">
                <a:latin typeface="Century Gothic" panose="020B0502020202020204" pitchFamily="34" charset="0"/>
              </a:rPr>
              <a:t/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smtClean="0">
                <a:latin typeface="Century Gothic" panose="020B0502020202020204" pitchFamily="34" charset="0"/>
              </a:rPr>
              <a:t>MENU PRINCIPAL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9559" y="1654126"/>
            <a:ext cx="4744882" cy="5051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822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</a:t>
            </a:r>
            <a:r>
              <a:rPr lang="es-MX" sz="2000" dirty="0" smtClean="0">
                <a:latin typeface="Century Gothic" panose="020B0502020202020204" pitchFamily="34" charset="0"/>
              </a:rPr>
              <a:t>SC</a:t>
            </a:r>
            <a:r>
              <a:rPr lang="es-MX" sz="2000" dirty="0" smtClean="0">
                <a:latin typeface="Century Gothic" panose="020B0502020202020204" pitchFamily="34" charset="0"/>
              </a:rPr>
              <a:t>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r>
              <a:rPr lang="es-MX" sz="2000" b="0" dirty="0" smtClean="0">
                <a:latin typeface="Century Gothic" panose="020B0502020202020204" pitchFamily="34" charset="0"/>
              </a:rPr>
              <a:t/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smtClean="0">
                <a:latin typeface="Century Gothic" panose="020B0502020202020204" pitchFamily="34" charset="0"/>
              </a:rPr>
              <a:t>PRELIQUIDACIONES</a:t>
            </a: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63" b="90000" l="4473" r="948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57400"/>
            <a:ext cx="8077200" cy="3944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991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</a:t>
            </a:r>
            <a:r>
              <a:rPr lang="es-MX" sz="2000" dirty="0" smtClean="0">
                <a:latin typeface="Century Gothic" panose="020B0502020202020204" pitchFamily="34" charset="0"/>
              </a:rPr>
              <a:t>SC</a:t>
            </a:r>
            <a:r>
              <a:rPr lang="es-MX" sz="2000" dirty="0" smtClean="0">
                <a:latin typeface="Century Gothic" panose="020B0502020202020204" pitchFamily="34" charset="0"/>
              </a:rPr>
              <a:t>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r>
              <a:rPr lang="es-MX" sz="2000" b="0" dirty="0" smtClean="0">
                <a:latin typeface="Century Gothic" panose="020B0502020202020204" pitchFamily="34" charset="0"/>
              </a:rPr>
              <a:t/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err="1" smtClean="0">
                <a:latin typeface="Century Gothic" panose="020B0502020202020204" pitchFamily="34" charset="0"/>
              </a:rPr>
              <a:t>LIQUIDACIONES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38" b="96461" l="1385" r="975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69838"/>
            <a:ext cx="8001000" cy="4905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4319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</a:t>
            </a:r>
            <a:r>
              <a:rPr lang="es-MX" sz="2000" dirty="0" smtClean="0">
                <a:latin typeface="Century Gothic" panose="020B0502020202020204" pitchFamily="34" charset="0"/>
              </a:rPr>
              <a:t>SC</a:t>
            </a:r>
            <a:r>
              <a:rPr lang="es-MX" sz="2000" dirty="0" smtClean="0">
                <a:latin typeface="Century Gothic" panose="020B0502020202020204" pitchFamily="34" charset="0"/>
              </a:rPr>
              <a:t>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r>
              <a:rPr lang="es-MX" sz="2000" b="0" dirty="0" smtClean="0">
                <a:latin typeface="Century Gothic" panose="020B0502020202020204" pitchFamily="34" charset="0"/>
              </a:rPr>
              <a:t/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err="1" smtClean="0">
                <a:latin typeface="Century Gothic" panose="020B0502020202020204" pitchFamily="34" charset="0"/>
              </a:rPr>
              <a:t>LIQUIDACIONES</a:t>
            </a: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47" b="97661" l="1279" r="97697">
                        <a14:foregroundMark x1="13101" y1="4394" x2="13101" y2="4394"/>
                        <a14:foregroundMark x1="15711" y1="4323" x2="15711" y2="4323"/>
                        <a14:foregroundMark x1="2917" y1="4252" x2="2917" y2="4252"/>
                        <a14:foregroundMark x1="95241" y1="3544" x2="95241" y2="3544"/>
                        <a14:foregroundMark x1="86899" y1="3473" x2="86899" y2="3473"/>
                        <a14:foregroundMark x1="88280" y1="3331" x2="88280" y2="3331"/>
                        <a14:foregroundMark x1="93040" y1="3331" x2="93040" y2="3331"/>
                        <a14:foregroundMark x1="3582" y1="3189" x2="3582" y2="3189"/>
                        <a14:foregroundMark x1="96162" y1="4607" x2="96162" y2="4607"/>
                        <a14:foregroundMark x1="96520" y1="5670" x2="96520" y2="5670"/>
                        <a14:foregroundMark x1="96315" y1="3331" x2="96315" y2="3331"/>
                        <a14:foregroundMark x1="94473" y1="3118" x2="94473" y2="31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76400"/>
            <a:ext cx="7010400" cy="5062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0460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</a:t>
            </a:r>
            <a:r>
              <a:rPr lang="es-MX" sz="2000" dirty="0" smtClean="0">
                <a:latin typeface="Century Gothic" panose="020B0502020202020204" pitchFamily="34" charset="0"/>
              </a:rPr>
              <a:t>SC</a:t>
            </a:r>
            <a:r>
              <a:rPr lang="es-MX" sz="2000" dirty="0" smtClean="0">
                <a:latin typeface="Century Gothic" panose="020B0502020202020204" pitchFamily="34" charset="0"/>
              </a:rPr>
              <a:t>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r>
              <a:rPr lang="es-MX" sz="2000" b="0" dirty="0" smtClean="0">
                <a:latin typeface="Century Gothic" panose="020B0502020202020204" pitchFamily="34" charset="0"/>
              </a:rPr>
              <a:t/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err="1" smtClean="0">
                <a:latin typeface="Century Gothic" panose="020B0502020202020204" pitchFamily="34" charset="0"/>
              </a:rPr>
              <a:t>LIQUIDACIONES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6" b="98070" l="1312" r="987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52600"/>
            <a:ext cx="8004904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937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</a:t>
            </a:r>
            <a:r>
              <a:rPr lang="es-MX" sz="2000" dirty="0" smtClean="0">
                <a:latin typeface="Century Gothic" panose="020B0502020202020204" pitchFamily="34" charset="0"/>
              </a:rPr>
              <a:t>SC</a:t>
            </a:r>
            <a:r>
              <a:rPr lang="es-MX" sz="2000" dirty="0" smtClean="0">
                <a:latin typeface="Century Gothic" panose="020B0502020202020204" pitchFamily="34" charset="0"/>
              </a:rPr>
              <a:t>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r>
              <a:rPr lang="es-MX" sz="2000" b="0" dirty="0" smtClean="0">
                <a:latin typeface="Century Gothic" panose="020B0502020202020204" pitchFamily="34" charset="0"/>
              </a:rPr>
              <a:t/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err="1" smtClean="0">
                <a:latin typeface="Century Gothic" panose="020B0502020202020204" pitchFamily="34" charset="0"/>
              </a:rPr>
              <a:t>LIQUIDACIONES</a:t>
            </a: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8305800" cy="5184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4675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</a:t>
            </a:r>
            <a:r>
              <a:rPr lang="es-MX" sz="2000" dirty="0" smtClean="0">
                <a:latin typeface="Century Gothic" panose="020B0502020202020204" pitchFamily="34" charset="0"/>
              </a:rPr>
              <a:t>SC</a:t>
            </a:r>
            <a:r>
              <a:rPr lang="es-MX" sz="2000" dirty="0" smtClean="0">
                <a:latin typeface="Century Gothic" panose="020B0502020202020204" pitchFamily="34" charset="0"/>
              </a:rPr>
              <a:t>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r>
              <a:rPr lang="es-MX" sz="2000" b="0" dirty="0" smtClean="0">
                <a:latin typeface="Century Gothic" panose="020B0502020202020204" pitchFamily="34" charset="0"/>
              </a:rPr>
              <a:t/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err="1" smtClean="0">
                <a:latin typeface="Century Gothic" panose="020B0502020202020204" pitchFamily="34" charset="0"/>
              </a:rPr>
              <a:t>LIQUIDACIONES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7" b="98112" l="735" r="990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52600"/>
            <a:ext cx="7162800" cy="4776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2185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</a:t>
            </a:r>
            <a:r>
              <a:rPr lang="es-MX" sz="2000" dirty="0" smtClean="0">
                <a:latin typeface="Century Gothic" panose="020B0502020202020204" pitchFamily="34" charset="0"/>
              </a:rPr>
              <a:t>SC</a:t>
            </a:r>
            <a:r>
              <a:rPr lang="es-MX" sz="2000" dirty="0" smtClean="0">
                <a:latin typeface="Century Gothic" panose="020B0502020202020204" pitchFamily="34" charset="0"/>
              </a:rPr>
              <a:t>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r>
              <a:rPr lang="es-MX" sz="2000" b="0" dirty="0" smtClean="0">
                <a:latin typeface="Century Gothic" panose="020B0502020202020204" pitchFamily="34" charset="0"/>
              </a:rPr>
              <a:t/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smtClean="0">
                <a:latin typeface="Century Gothic" panose="020B0502020202020204" pitchFamily="34" charset="0"/>
              </a:rPr>
              <a:t>CAJA</a:t>
            </a: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71" l="1094" r="988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2600"/>
            <a:ext cx="6781800" cy="4597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9006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</a:t>
            </a:r>
            <a:r>
              <a:rPr lang="es-MX" sz="2000" dirty="0" smtClean="0">
                <a:latin typeface="Century Gothic" panose="020B0502020202020204" pitchFamily="34" charset="0"/>
              </a:rPr>
              <a:t>SC</a:t>
            </a:r>
            <a:r>
              <a:rPr lang="es-MX" sz="2000" dirty="0" smtClean="0">
                <a:latin typeface="Century Gothic" panose="020B0502020202020204" pitchFamily="34" charset="0"/>
              </a:rPr>
              <a:t>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r>
              <a:rPr lang="es-MX" sz="2000" b="0" dirty="0" smtClean="0">
                <a:latin typeface="Century Gothic" panose="020B0502020202020204" pitchFamily="34" charset="0"/>
              </a:rPr>
              <a:t/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smtClean="0">
                <a:latin typeface="Century Gothic" panose="020B0502020202020204" pitchFamily="34" charset="0"/>
              </a:rPr>
              <a:t>CORTE DE CAJA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9" b="98554" l="782" r="984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94" y="1737026"/>
            <a:ext cx="6457612" cy="512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211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</a:t>
            </a:r>
            <a:r>
              <a:rPr lang="es-MX" sz="2000" dirty="0" smtClean="0">
                <a:latin typeface="Century Gothic" panose="020B0502020202020204" pitchFamily="34" charset="0"/>
              </a:rPr>
              <a:t>SC</a:t>
            </a:r>
            <a:r>
              <a:rPr lang="es-MX" sz="2000" dirty="0" smtClean="0">
                <a:latin typeface="Century Gothic" panose="020B0502020202020204" pitchFamily="34" charset="0"/>
              </a:rPr>
              <a:t>] </a:t>
            </a:r>
            <a:r>
              <a:rPr lang="es-MX" sz="2000" b="0" dirty="0" smtClean="0">
                <a:latin typeface="Century Gothic" panose="020B0502020202020204" pitchFamily="34" charset="0"/>
              </a:rPr>
              <a:t>LIQUIDACIONES</a:t>
            </a:r>
            <a:r>
              <a:rPr lang="es-MX" sz="2000" b="0" dirty="0" smtClean="0">
                <a:latin typeface="Century Gothic" panose="020B0502020202020204" pitchFamily="34" charset="0"/>
              </a:rPr>
              <a:t/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smtClean="0">
                <a:latin typeface="Century Gothic" panose="020B0502020202020204" pitchFamily="34" charset="0"/>
              </a:rPr>
              <a:t>CORTE DIARIO</a:t>
            </a:r>
            <a:endParaRPr lang="es-MX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0" b="98426" l="493" r="990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676400"/>
            <a:ext cx="7696200" cy="5059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067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b="1" dirty="0" smtClean="0">
                <a:latin typeface="Century Gothic" panose="020B0502020202020204" pitchFamily="34" charset="0"/>
              </a:rPr>
              <a:t>[ER]</a:t>
            </a:r>
            <a:r>
              <a:rPr lang="es-MX" dirty="0" smtClean="0">
                <a:latin typeface="Century Gothic" panose="020B0502020202020204" pitchFamily="34" charset="0"/>
              </a:rPr>
              <a:t> Modelo de Datos</a:t>
            </a:r>
            <a:endParaRPr lang="es-MX" dirty="0">
              <a:latin typeface="Century Gothic" panose="020B0502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s-MX" sz="2200" dirty="0" smtClean="0">
              <a:latin typeface="Century Gothic" panose="020B0502020202020204" pitchFamily="34" charset="0"/>
            </a:endParaRPr>
          </a:p>
          <a:p>
            <a:endParaRPr lang="es-MX" sz="2200" dirty="0" smtClean="0">
              <a:latin typeface="Century Gothic" panose="020B0502020202020204" pitchFamily="34" charset="0"/>
            </a:endParaRPr>
          </a:p>
          <a:p>
            <a:endParaRPr lang="es-MX" sz="2200" dirty="0">
              <a:latin typeface="Century Gothic" panose="020B0502020202020204" pitchFamily="34" charset="0"/>
            </a:endParaRPr>
          </a:p>
          <a:p>
            <a:r>
              <a:rPr lang="es-MX" sz="1800" dirty="0" smtClean="0">
                <a:latin typeface="Century Gothic" panose="020B0502020202020204" pitchFamily="34" charset="0"/>
              </a:rPr>
              <a:t>[LIQ19] Liquidaciones</a:t>
            </a:r>
            <a:r>
              <a:rPr lang="en-US" sz="1800" dirty="0" smtClean="0">
                <a:latin typeface="Century Gothic" panose="020B0502020202020204" pitchFamily="34" charset="0"/>
              </a:rPr>
              <a:t>| </a:t>
            </a:r>
            <a:r>
              <a:rPr lang="es-MX" sz="1800" dirty="0" smtClean="0">
                <a:latin typeface="Century Gothic" panose="020B0502020202020204" pitchFamily="34" charset="0"/>
              </a:rPr>
              <a:t>v000</a:t>
            </a:r>
            <a:endParaRPr lang="es-MX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61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[PRE] </a:t>
            </a:r>
            <a:r>
              <a:rPr lang="es-MX" sz="2000" b="0" dirty="0" smtClean="0">
                <a:latin typeface="Century Gothic" panose="020B0502020202020204" pitchFamily="34" charset="0"/>
              </a:rPr>
              <a:t>PRELIQUIDACIONES / LIQUIDACIONES / CAJA</a:t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smtClean="0">
                <a:latin typeface="Century Gothic" panose="020B0502020202020204" pitchFamily="34" charset="0"/>
              </a:rPr>
              <a:t>MODELO DE DATOS</a:t>
            </a:r>
            <a:endParaRPr lang="es-MX" dirty="0"/>
          </a:p>
        </p:txBody>
      </p:sp>
      <p:sp>
        <p:nvSpPr>
          <p:cNvPr id="91" name="Rectangle 132"/>
          <p:cNvSpPr/>
          <p:nvPr/>
        </p:nvSpPr>
        <p:spPr>
          <a:xfrm>
            <a:off x="736165" y="3223318"/>
            <a:ext cx="1825833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00B050"/>
                </a:solidFill>
              </a:rPr>
              <a:t>PRELIQUIDACION</a:t>
            </a:r>
            <a:endParaRPr lang="es-MX" sz="1050" b="1" dirty="0">
              <a:solidFill>
                <a:srgbClr val="00B050"/>
              </a:solidFill>
            </a:endParaRPr>
          </a:p>
        </p:txBody>
      </p:sp>
      <p:sp>
        <p:nvSpPr>
          <p:cNvPr id="93" name="Rectangle 132"/>
          <p:cNvSpPr/>
          <p:nvPr/>
        </p:nvSpPr>
        <p:spPr>
          <a:xfrm>
            <a:off x="736163" y="4054990"/>
            <a:ext cx="21497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ESTATUS_PRELIQUIDACION</a:t>
            </a:r>
            <a:endParaRPr lang="es-MX" sz="1050" b="1" dirty="0">
              <a:solidFill>
                <a:schemeClr val="tx1"/>
              </a:solidFill>
            </a:endParaRPr>
          </a:p>
        </p:txBody>
      </p:sp>
      <p:sp>
        <p:nvSpPr>
          <p:cNvPr id="94" name="Rectangle 132"/>
          <p:cNvSpPr/>
          <p:nvPr/>
        </p:nvSpPr>
        <p:spPr>
          <a:xfrm>
            <a:off x="736163" y="3680460"/>
            <a:ext cx="21497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TIPO_PRELIQUIDACION</a:t>
            </a:r>
            <a:endParaRPr lang="es-MX" sz="1050" b="1" dirty="0">
              <a:solidFill>
                <a:schemeClr val="tx1"/>
              </a:solidFill>
            </a:endParaRPr>
          </a:p>
        </p:txBody>
      </p:sp>
      <p:cxnSp>
        <p:nvCxnSpPr>
          <p:cNvPr id="96" name="Shape 33"/>
          <p:cNvCxnSpPr>
            <a:stCxn id="93" idx="1"/>
            <a:endCxn id="91" idx="1"/>
          </p:cNvCxnSpPr>
          <p:nvPr/>
        </p:nvCxnSpPr>
        <p:spPr>
          <a:xfrm rot="10800000" flipH="1">
            <a:off x="736163" y="3360478"/>
            <a:ext cx="2" cy="831672"/>
          </a:xfrm>
          <a:prstGeom prst="bentConnector3">
            <a:avLst>
              <a:gd name="adj1" fmla="val -1143000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hape 33"/>
          <p:cNvCxnSpPr>
            <a:stCxn id="94" idx="1"/>
            <a:endCxn id="91" idx="1"/>
          </p:cNvCxnSpPr>
          <p:nvPr/>
        </p:nvCxnSpPr>
        <p:spPr>
          <a:xfrm rot="10800000" flipH="1">
            <a:off x="736163" y="3360478"/>
            <a:ext cx="2" cy="457142"/>
          </a:xfrm>
          <a:prstGeom prst="bentConnector3">
            <a:avLst>
              <a:gd name="adj1" fmla="val -1143000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32"/>
          <p:cNvSpPr/>
          <p:nvPr/>
        </p:nvSpPr>
        <p:spPr>
          <a:xfrm>
            <a:off x="3810000" y="3082053"/>
            <a:ext cx="180045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00B050"/>
                </a:solidFill>
              </a:rPr>
              <a:t>LIQUIDACION</a:t>
            </a:r>
            <a:endParaRPr lang="es-MX" sz="1050" b="1" dirty="0">
              <a:solidFill>
                <a:srgbClr val="00B050"/>
              </a:solidFill>
            </a:endParaRPr>
          </a:p>
        </p:txBody>
      </p:sp>
      <p:sp>
        <p:nvSpPr>
          <p:cNvPr id="109" name="Rectangle 132"/>
          <p:cNvSpPr/>
          <p:nvPr/>
        </p:nvSpPr>
        <p:spPr>
          <a:xfrm>
            <a:off x="736166" y="2133600"/>
            <a:ext cx="1825833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rgbClr val="C00000"/>
                </a:solidFill>
              </a:rPr>
              <a:t>UNIDAD / RUTA / </a:t>
            </a:r>
            <a:r>
              <a:rPr lang="en-US" sz="1050" b="1" dirty="0" smtClean="0">
                <a:solidFill>
                  <a:srgbClr val="C00000"/>
                </a:solidFill>
              </a:rPr>
              <a:t>POS</a:t>
            </a:r>
            <a:endParaRPr lang="es-MX" sz="1050" b="1" dirty="0">
              <a:solidFill>
                <a:srgbClr val="C00000"/>
              </a:solidFill>
            </a:endParaRPr>
          </a:p>
        </p:txBody>
      </p:sp>
      <p:cxnSp>
        <p:nvCxnSpPr>
          <p:cNvPr id="113" name="Shape 33"/>
          <p:cNvCxnSpPr>
            <a:stCxn id="109" idx="2"/>
            <a:endCxn id="91" idx="0"/>
          </p:cNvCxnSpPr>
          <p:nvPr/>
        </p:nvCxnSpPr>
        <p:spPr>
          <a:xfrm rot="5400000">
            <a:off x="1241384" y="2815619"/>
            <a:ext cx="815398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132"/>
          <p:cNvSpPr/>
          <p:nvPr/>
        </p:nvSpPr>
        <p:spPr>
          <a:xfrm>
            <a:off x="3814951" y="2664567"/>
            <a:ext cx="21497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TIPO_LIQUIDACION</a:t>
            </a:r>
            <a:endParaRPr lang="es-MX" sz="1050" b="1" dirty="0">
              <a:solidFill>
                <a:schemeClr val="tx1"/>
              </a:solidFill>
            </a:endParaRPr>
          </a:p>
        </p:txBody>
      </p:sp>
      <p:cxnSp>
        <p:nvCxnSpPr>
          <p:cNvPr id="45" name="Shape 33"/>
          <p:cNvCxnSpPr>
            <a:stCxn id="43" idx="1"/>
            <a:endCxn id="108" idx="1"/>
          </p:cNvCxnSpPr>
          <p:nvPr/>
        </p:nvCxnSpPr>
        <p:spPr>
          <a:xfrm rot="10800000" flipV="1">
            <a:off x="3810001" y="2801727"/>
            <a:ext cx="4951" cy="417486"/>
          </a:xfrm>
          <a:prstGeom prst="bentConnector3">
            <a:avLst>
              <a:gd name="adj1" fmla="val 4717249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132"/>
          <p:cNvSpPr/>
          <p:nvPr/>
        </p:nvSpPr>
        <p:spPr>
          <a:xfrm>
            <a:off x="3814951" y="2252851"/>
            <a:ext cx="21497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ESTATUS_LIQUIDACION</a:t>
            </a:r>
            <a:endParaRPr lang="es-MX" sz="1050" b="1" dirty="0">
              <a:solidFill>
                <a:schemeClr val="tx1"/>
              </a:solidFill>
            </a:endParaRPr>
          </a:p>
        </p:txBody>
      </p:sp>
      <p:cxnSp>
        <p:nvCxnSpPr>
          <p:cNvPr id="49" name="Shape 33"/>
          <p:cNvCxnSpPr>
            <a:stCxn id="48" idx="1"/>
            <a:endCxn id="108" idx="1"/>
          </p:cNvCxnSpPr>
          <p:nvPr/>
        </p:nvCxnSpPr>
        <p:spPr>
          <a:xfrm rot="10800000" flipV="1">
            <a:off x="3810001" y="2390011"/>
            <a:ext cx="4951" cy="829202"/>
          </a:xfrm>
          <a:prstGeom prst="bentConnector3">
            <a:avLst>
              <a:gd name="adj1" fmla="val 4717249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32"/>
          <p:cNvSpPr/>
          <p:nvPr/>
        </p:nvSpPr>
        <p:spPr>
          <a:xfrm>
            <a:off x="6705600" y="3406140"/>
            <a:ext cx="180045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00B050"/>
                </a:solidFill>
              </a:rPr>
              <a:t>FORMAS_PAGO</a:t>
            </a:r>
            <a:endParaRPr lang="es-MX" sz="1050" b="1" dirty="0">
              <a:solidFill>
                <a:srgbClr val="00B050"/>
              </a:solidFill>
            </a:endParaRPr>
          </a:p>
        </p:txBody>
      </p:sp>
      <p:sp>
        <p:nvSpPr>
          <p:cNvPr id="153" name="Rectangle 132"/>
          <p:cNvSpPr/>
          <p:nvPr/>
        </p:nvSpPr>
        <p:spPr>
          <a:xfrm>
            <a:off x="7010400" y="2815619"/>
            <a:ext cx="180045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00B050"/>
                </a:solidFill>
              </a:rPr>
              <a:t>MONEDAS</a:t>
            </a:r>
            <a:endParaRPr lang="es-MX" sz="1050" b="1" dirty="0">
              <a:solidFill>
                <a:srgbClr val="00B050"/>
              </a:solidFill>
            </a:endParaRPr>
          </a:p>
        </p:txBody>
      </p:sp>
      <p:cxnSp>
        <p:nvCxnSpPr>
          <p:cNvPr id="154" name="Shape 33"/>
          <p:cNvCxnSpPr/>
          <p:nvPr/>
        </p:nvCxnSpPr>
        <p:spPr>
          <a:xfrm rot="5400000">
            <a:off x="7600125" y="3095640"/>
            <a:ext cx="316201" cy="3048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hape 33"/>
          <p:cNvCxnSpPr>
            <a:stCxn id="91" idx="3"/>
            <a:endCxn id="108" idx="1"/>
          </p:cNvCxnSpPr>
          <p:nvPr/>
        </p:nvCxnSpPr>
        <p:spPr>
          <a:xfrm flipV="1">
            <a:off x="2561998" y="3219213"/>
            <a:ext cx="1248002" cy="141265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32"/>
          <p:cNvSpPr/>
          <p:nvPr/>
        </p:nvSpPr>
        <p:spPr>
          <a:xfrm>
            <a:off x="2550374" y="4876800"/>
            <a:ext cx="180045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00B050"/>
                </a:solidFill>
              </a:rPr>
              <a:t>CAJA</a:t>
            </a:r>
            <a:endParaRPr lang="es-MX" sz="1050" b="1" dirty="0">
              <a:solidFill>
                <a:srgbClr val="00B050"/>
              </a:solidFill>
            </a:endParaRPr>
          </a:p>
        </p:txBody>
      </p:sp>
      <p:cxnSp>
        <p:nvCxnSpPr>
          <p:cNvPr id="175" name="Shape 33"/>
          <p:cNvCxnSpPr>
            <a:stCxn id="108" idx="2"/>
            <a:endCxn id="174" idx="0"/>
          </p:cNvCxnSpPr>
          <p:nvPr/>
        </p:nvCxnSpPr>
        <p:spPr>
          <a:xfrm rot="5400000">
            <a:off x="3320199" y="3486773"/>
            <a:ext cx="1520427" cy="125962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32"/>
          <p:cNvSpPr/>
          <p:nvPr/>
        </p:nvSpPr>
        <p:spPr>
          <a:xfrm>
            <a:off x="2550374" y="5367518"/>
            <a:ext cx="21497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ESTATUS_CAJA</a:t>
            </a:r>
            <a:endParaRPr lang="es-MX" sz="1050" b="1" dirty="0">
              <a:solidFill>
                <a:schemeClr val="tx1"/>
              </a:solidFill>
            </a:endParaRPr>
          </a:p>
        </p:txBody>
      </p:sp>
      <p:cxnSp>
        <p:nvCxnSpPr>
          <p:cNvPr id="182" name="Shape 33"/>
          <p:cNvCxnSpPr>
            <a:stCxn id="181" idx="1"/>
            <a:endCxn id="174" idx="1"/>
          </p:cNvCxnSpPr>
          <p:nvPr/>
        </p:nvCxnSpPr>
        <p:spPr>
          <a:xfrm rot="10800000">
            <a:off x="2550374" y="5013960"/>
            <a:ext cx="12700" cy="49071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132"/>
          <p:cNvSpPr/>
          <p:nvPr/>
        </p:nvSpPr>
        <p:spPr>
          <a:xfrm>
            <a:off x="5522174" y="4876800"/>
            <a:ext cx="180045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00B050"/>
                </a:solidFill>
              </a:rPr>
              <a:t>CORTE_CAJA</a:t>
            </a:r>
            <a:endParaRPr lang="es-MX" sz="1050" b="1" dirty="0">
              <a:solidFill>
                <a:srgbClr val="00B050"/>
              </a:solidFill>
            </a:endParaRPr>
          </a:p>
        </p:txBody>
      </p:sp>
      <p:sp>
        <p:nvSpPr>
          <p:cNvPr id="188" name="Rectangle 132"/>
          <p:cNvSpPr/>
          <p:nvPr/>
        </p:nvSpPr>
        <p:spPr>
          <a:xfrm>
            <a:off x="5522174" y="5334000"/>
            <a:ext cx="21497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TIPO_CORTE_CAJA</a:t>
            </a:r>
            <a:endParaRPr lang="es-MX" sz="1050" b="1" dirty="0">
              <a:solidFill>
                <a:schemeClr val="tx1"/>
              </a:solidFill>
            </a:endParaRPr>
          </a:p>
        </p:txBody>
      </p:sp>
      <p:cxnSp>
        <p:nvCxnSpPr>
          <p:cNvPr id="189" name="Shape 33"/>
          <p:cNvCxnSpPr>
            <a:stCxn id="174" idx="3"/>
            <a:endCxn id="185" idx="1"/>
          </p:cNvCxnSpPr>
          <p:nvPr/>
        </p:nvCxnSpPr>
        <p:spPr>
          <a:xfrm>
            <a:off x="4350824" y="5013960"/>
            <a:ext cx="1171350" cy="12700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hape 33"/>
          <p:cNvCxnSpPr>
            <a:stCxn id="188" idx="3"/>
            <a:endCxn id="185" idx="3"/>
          </p:cNvCxnSpPr>
          <p:nvPr/>
        </p:nvCxnSpPr>
        <p:spPr>
          <a:xfrm flipH="1" flipV="1">
            <a:off x="7322624" y="5013960"/>
            <a:ext cx="349250" cy="457200"/>
          </a:xfrm>
          <a:prstGeom prst="bentConnector3">
            <a:avLst>
              <a:gd name="adj1" fmla="val -65455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hape 33"/>
          <p:cNvCxnSpPr>
            <a:stCxn id="149" idx="1"/>
            <a:endCxn id="108" idx="3"/>
          </p:cNvCxnSpPr>
          <p:nvPr/>
        </p:nvCxnSpPr>
        <p:spPr>
          <a:xfrm rot="10800000">
            <a:off x="5610450" y="3219214"/>
            <a:ext cx="1095150" cy="32408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9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[PRO] </a:t>
            </a:r>
            <a:r>
              <a:rPr lang="es-MX" sz="2000" b="0" dirty="0" smtClean="0">
                <a:latin typeface="Century Gothic" panose="020B0502020202020204" pitchFamily="34" charset="0"/>
              </a:rPr>
              <a:t>PRODUCTOS + PRECIOS</a:t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smtClean="0">
                <a:latin typeface="Century Gothic" panose="020B0502020202020204" pitchFamily="34" charset="0"/>
              </a:rPr>
              <a:t>MODELO DE DATOS</a:t>
            </a:r>
            <a:endParaRPr lang="es-MX" dirty="0"/>
          </a:p>
        </p:txBody>
      </p:sp>
      <p:sp>
        <p:nvSpPr>
          <p:cNvPr id="67" name="Rectangle 132"/>
          <p:cNvSpPr/>
          <p:nvPr/>
        </p:nvSpPr>
        <p:spPr>
          <a:xfrm>
            <a:off x="825878" y="3307080"/>
            <a:ext cx="1800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rgbClr val="00B050"/>
                </a:solidFill>
              </a:rPr>
              <a:t>PRODUCTO</a:t>
            </a:r>
            <a:endParaRPr lang="es-MX" sz="1050" b="1" dirty="0">
              <a:solidFill>
                <a:srgbClr val="00B050"/>
              </a:solidFill>
            </a:endParaRPr>
          </a:p>
        </p:txBody>
      </p:sp>
      <p:sp>
        <p:nvSpPr>
          <p:cNvPr id="68" name="Rectangle 132"/>
          <p:cNvSpPr/>
          <p:nvPr/>
        </p:nvSpPr>
        <p:spPr>
          <a:xfrm>
            <a:off x="2590800" y="1981200"/>
            <a:ext cx="18360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CLASE_</a:t>
            </a:r>
            <a:r>
              <a:rPr lang="en-US" sz="1050" b="1" dirty="0" smtClean="0">
                <a:solidFill>
                  <a:schemeClr val="tx1"/>
                </a:solidFill>
              </a:rPr>
              <a:t>PRODUCTO</a:t>
            </a:r>
            <a:endParaRPr lang="es-MX" sz="1050" b="1" dirty="0" smtClean="0">
              <a:solidFill>
                <a:schemeClr val="tx1"/>
              </a:solidFill>
            </a:endParaRPr>
          </a:p>
        </p:txBody>
      </p:sp>
      <p:sp>
        <p:nvSpPr>
          <p:cNvPr id="69" name="Rectangle 132"/>
          <p:cNvSpPr/>
          <p:nvPr/>
        </p:nvSpPr>
        <p:spPr>
          <a:xfrm>
            <a:off x="2590800" y="2359768"/>
            <a:ext cx="18360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TIPO_</a:t>
            </a:r>
            <a:r>
              <a:rPr lang="en-US" sz="1050" b="1" dirty="0" smtClean="0">
                <a:solidFill>
                  <a:schemeClr val="tx1"/>
                </a:solidFill>
              </a:rPr>
              <a:t>PRODUCTO</a:t>
            </a:r>
            <a:endParaRPr lang="es-MX" sz="1050" b="1" dirty="0">
              <a:solidFill>
                <a:schemeClr val="tx1"/>
              </a:solidFill>
            </a:endParaRPr>
          </a:p>
        </p:txBody>
      </p:sp>
      <p:sp>
        <p:nvSpPr>
          <p:cNvPr id="70" name="Rectangle 132"/>
          <p:cNvSpPr/>
          <p:nvPr/>
        </p:nvSpPr>
        <p:spPr>
          <a:xfrm>
            <a:off x="2590800" y="2735904"/>
            <a:ext cx="18360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ESTATUS_</a:t>
            </a:r>
            <a:r>
              <a:rPr lang="en-US" sz="1050" b="1" dirty="0" smtClean="0">
                <a:solidFill>
                  <a:schemeClr val="tx1"/>
                </a:solidFill>
              </a:rPr>
              <a:t>PRODUCTO</a:t>
            </a:r>
            <a:endParaRPr lang="es-MX" sz="1050" b="1" dirty="0">
              <a:solidFill>
                <a:schemeClr val="tx1"/>
              </a:solidFill>
            </a:endParaRPr>
          </a:p>
        </p:txBody>
      </p:sp>
      <p:cxnSp>
        <p:nvCxnSpPr>
          <p:cNvPr id="71" name="Shape 33"/>
          <p:cNvCxnSpPr>
            <a:stCxn id="68" idx="3"/>
            <a:endCxn id="69" idx="3"/>
          </p:cNvCxnSpPr>
          <p:nvPr/>
        </p:nvCxnSpPr>
        <p:spPr>
          <a:xfrm>
            <a:off x="4426800" y="2118360"/>
            <a:ext cx="12700" cy="37856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hape 33"/>
          <p:cNvCxnSpPr>
            <a:stCxn id="69" idx="1"/>
            <a:endCxn id="67" idx="0"/>
          </p:cNvCxnSpPr>
          <p:nvPr/>
        </p:nvCxnSpPr>
        <p:spPr>
          <a:xfrm rot="10800000" flipV="1">
            <a:off x="1725878" y="2496928"/>
            <a:ext cx="864922" cy="810152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hape 33"/>
          <p:cNvCxnSpPr>
            <a:stCxn id="70" idx="1"/>
            <a:endCxn id="67" idx="0"/>
          </p:cNvCxnSpPr>
          <p:nvPr/>
        </p:nvCxnSpPr>
        <p:spPr>
          <a:xfrm rot="10800000" flipV="1">
            <a:off x="1725878" y="2873064"/>
            <a:ext cx="864922" cy="434016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132"/>
          <p:cNvSpPr/>
          <p:nvPr/>
        </p:nvSpPr>
        <p:spPr>
          <a:xfrm>
            <a:off x="825878" y="4312515"/>
            <a:ext cx="1800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00B050"/>
                </a:solidFill>
              </a:rPr>
              <a:t>PRECIO</a:t>
            </a:r>
            <a:endParaRPr lang="es-MX" sz="1050" b="1" dirty="0">
              <a:solidFill>
                <a:srgbClr val="00B050"/>
              </a:solidFill>
            </a:endParaRPr>
          </a:p>
        </p:txBody>
      </p:sp>
      <p:sp>
        <p:nvSpPr>
          <p:cNvPr id="75" name="Rectangle 132"/>
          <p:cNvSpPr/>
          <p:nvPr/>
        </p:nvSpPr>
        <p:spPr>
          <a:xfrm>
            <a:off x="1897800" y="5675936"/>
            <a:ext cx="18360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CLASE_PRECIO</a:t>
            </a:r>
          </a:p>
        </p:txBody>
      </p:sp>
      <p:sp>
        <p:nvSpPr>
          <p:cNvPr id="76" name="Rectangle 132"/>
          <p:cNvSpPr/>
          <p:nvPr/>
        </p:nvSpPr>
        <p:spPr>
          <a:xfrm>
            <a:off x="1879799" y="6052604"/>
            <a:ext cx="18360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TIPO_PRECIO</a:t>
            </a:r>
            <a:endParaRPr lang="es-MX" sz="1050" b="1" dirty="0">
              <a:solidFill>
                <a:schemeClr val="tx1"/>
              </a:solidFill>
            </a:endParaRPr>
          </a:p>
        </p:txBody>
      </p:sp>
      <p:sp>
        <p:nvSpPr>
          <p:cNvPr id="77" name="Rectangle 132"/>
          <p:cNvSpPr/>
          <p:nvPr/>
        </p:nvSpPr>
        <p:spPr>
          <a:xfrm>
            <a:off x="1879799" y="6431280"/>
            <a:ext cx="18360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ESTATUS_PRECIO</a:t>
            </a:r>
            <a:endParaRPr lang="es-MX" sz="1050" b="1" dirty="0">
              <a:solidFill>
                <a:schemeClr val="tx1"/>
              </a:solidFill>
            </a:endParaRPr>
          </a:p>
        </p:txBody>
      </p:sp>
      <p:cxnSp>
        <p:nvCxnSpPr>
          <p:cNvPr id="78" name="Shape 33"/>
          <p:cNvCxnSpPr>
            <a:stCxn id="75" idx="3"/>
            <a:endCxn id="76" idx="3"/>
          </p:cNvCxnSpPr>
          <p:nvPr/>
        </p:nvCxnSpPr>
        <p:spPr>
          <a:xfrm flipH="1">
            <a:off x="3715799" y="5813096"/>
            <a:ext cx="18001" cy="376668"/>
          </a:xfrm>
          <a:prstGeom prst="bentConnector3">
            <a:avLst>
              <a:gd name="adj1" fmla="val -1269929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hape 33"/>
          <p:cNvCxnSpPr>
            <a:stCxn id="76" idx="1"/>
            <a:endCxn id="74" idx="2"/>
          </p:cNvCxnSpPr>
          <p:nvPr/>
        </p:nvCxnSpPr>
        <p:spPr>
          <a:xfrm rot="10800000">
            <a:off x="1725879" y="4586836"/>
            <a:ext cx="153921" cy="1602929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hape 33"/>
          <p:cNvCxnSpPr>
            <a:stCxn id="77" idx="1"/>
            <a:endCxn id="74" idx="2"/>
          </p:cNvCxnSpPr>
          <p:nvPr/>
        </p:nvCxnSpPr>
        <p:spPr>
          <a:xfrm rot="10800000">
            <a:off x="1725879" y="4586836"/>
            <a:ext cx="153921" cy="1981605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hape 33"/>
          <p:cNvCxnSpPr>
            <a:stCxn id="67" idx="2"/>
            <a:endCxn id="74" idx="0"/>
          </p:cNvCxnSpPr>
          <p:nvPr/>
        </p:nvCxnSpPr>
        <p:spPr>
          <a:xfrm>
            <a:off x="1725878" y="3581400"/>
            <a:ext cx="0" cy="73111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132"/>
          <p:cNvSpPr/>
          <p:nvPr/>
        </p:nvSpPr>
        <p:spPr>
          <a:xfrm>
            <a:off x="4701912" y="3307080"/>
            <a:ext cx="1800000" cy="2743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C00000"/>
                </a:solidFill>
              </a:rPr>
              <a:t>RUTA </a:t>
            </a:r>
            <a:r>
              <a:rPr lang="en-US" sz="1050" b="1" dirty="0">
                <a:solidFill>
                  <a:srgbClr val="C00000"/>
                </a:solidFill>
              </a:rPr>
              <a:t>/ POS</a:t>
            </a:r>
            <a:endParaRPr lang="es-MX" sz="1050" b="1" dirty="0">
              <a:solidFill>
                <a:srgbClr val="C00000"/>
              </a:solidFill>
            </a:endParaRPr>
          </a:p>
        </p:txBody>
      </p:sp>
      <p:sp>
        <p:nvSpPr>
          <p:cNvPr id="93" name="Rectangle 132"/>
          <p:cNvSpPr/>
          <p:nvPr/>
        </p:nvSpPr>
        <p:spPr>
          <a:xfrm>
            <a:off x="6496050" y="2359768"/>
            <a:ext cx="21497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ESTATUS_POS</a:t>
            </a:r>
            <a:endParaRPr lang="es-MX" sz="1050" b="1" dirty="0">
              <a:solidFill>
                <a:schemeClr val="tx1"/>
              </a:solidFill>
            </a:endParaRPr>
          </a:p>
        </p:txBody>
      </p:sp>
      <p:sp>
        <p:nvSpPr>
          <p:cNvPr id="94" name="Rectangle 132"/>
          <p:cNvSpPr/>
          <p:nvPr/>
        </p:nvSpPr>
        <p:spPr>
          <a:xfrm>
            <a:off x="6496050" y="2735904"/>
            <a:ext cx="21497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TIPO_POS</a:t>
            </a:r>
            <a:endParaRPr lang="es-MX" sz="1050" b="1" dirty="0">
              <a:solidFill>
                <a:schemeClr val="tx1"/>
              </a:solidFill>
            </a:endParaRPr>
          </a:p>
        </p:txBody>
      </p:sp>
      <p:cxnSp>
        <p:nvCxnSpPr>
          <p:cNvPr id="95" name="Shape 33"/>
          <p:cNvCxnSpPr>
            <a:stCxn id="34" idx="1"/>
            <a:endCxn id="91" idx="0"/>
          </p:cNvCxnSpPr>
          <p:nvPr/>
        </p:nvCxnSpPr>
        <p:spPr>
          <a:xfrm rot="10800000" flipV="1">
            <a:off x="5601912" y="1906750"/>
            <a:ext cx="894138" cy="1400329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hape 33"/>
          <p:cNvCxnSpPr>
            <a:stCxn id="93" idx="1"/>
            <a:endCxn id="91" idx="0"/>
          </p:cNvCxnSpPr>
          <p:nvPr/>
        </p:nvCxnSpPr>
        <p:spPr>
          <a:xfrm rot="10800000" flipV="1">
            <a:off x="5601912" y="2496928"/>
            <a:ext cx="894138" cy="810152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hape 33"/>
          <p:cNvCxnSpPr>
            <a:stCxn id="94" idx="1"/>
            <a:endCxn id="91" idx="0"/>
          </p:cNvCxnSpPr>
          <p:nvPr/>
        </p:nvCxnSpPr>
        <p:spPr>
          <a:xfrm rot="10800000" flipV="1">
            <a:off x="5601912" y="2873064"/>
            <a:ext cx="894138" cy="434016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hape 33"/>
          <p:cNvCxnSpPr>
            <a:stCxn id="67" idx="3"/>
            <a:endCxn id="91" idx="1"/>
          </p:cNvCxnSpPr>
          <p:nvPr/>
        </p:nvCxnSpPr>
        <p:spPr>
          <a:xfrm>
            <a:off x="2625878" y="3444240"/>
            <a:ext cx="2076034" cy="12700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32"/>
          <p:cNvSpPr/>
          <p:nvPr/>
        </p:nvSpPr>
        <p:spPr>
          <a:xfrm>
            <a:off x="4439500" y="5599127"/>
            <a:ext cx="180045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rgbClr val="00B050"/>
                </a:solidFill>
              </a:rPr>
              <a:t>CREDITO</a:t>
            </a:r>
            <a:endParaRPr lang="es-MX" sz="1050" b="1" dirty="0">
              <a:solidFill>
                <a:srgbClr val="00B050"/>
              </a:solidFill>
            </a:endParaRPr>
          </a:p>
        </p:txBody>
      </p:sp>
      <p:sp>
        <p:nvSpPr>
          <p:cNvPr id="109" name="Rectangle 132"/>
          <p:cNvSpPr/>
          <p:nvPr/>
        </p:nvSpPr>
        <p:spPr>
          <a:xfrm>
            <a:off x="6858450" y="4276151"/>
            <a:ext cx="1800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rgbClr val="00B050"/>
                </a:solidFill>
              </a:rPr>
              <a:t>CLIENTE</a:t>
            </a:r>
            <a:endParaRPr lang="es-MX" sz="1050" b="1" dirty="0">
              <a:solidFill>
                <a:srgbClr val="00B050"/>
              </a:solidFill>
            </a:endParaRPr>
          </a:p>
        </p:txBody>
      </p:sp>
      <p:cxnSp>
        <p:nvCxnSpPr>
          <p:cNvPr id="110" name="Shape 33"/>
          <p:cNvCxnSpPr>
            <a:stCxn id="108" idx="3"/>
            <a:endCxn id="109" idx="1"/>
          </p:cNvCxnSpPr>
          <p:nvPr/>
        </p:nvCxnSpPr>
        <p:spPr>
          <a:xfrm flipV="1">
            <a:off x="6239950" y="4413311"/>
            <a:ext cx="618500" cy="132297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hape 33"/>
          <p:cNvCxnSpPr>
            <a:stCxn id="109" idx="1"/>
            <a:endCxn id="91" idx="2"/>
          </p:cNvCxnSpPr>
          <p:nvPr/>
        </p:nvCxnSpPr>
        <p:spPr>
          <a:xfrm rot="10800000">
            <a:off x="5601912" y="3581401"/>
            <a:ext cx="1256538" cy="831911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132"/>
          <p:cNvSpPr/>
          <p:nvPr/>
        </p:nvSpPr>
        <p:spPr>
          <a:xfrm>
            <a:off x="3429000" y="4968645"/>
            <a:ext cx="1800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rgbClr val="00B050"/>
                </a:solidFill>
              </a:rPr>
              <a:t>IMPUESTO_TASA</a:t>
            </a:r>
            <a:endParaRPr lang="es-MX" sz="1050" b="1" dirty="0">
              <a:solidFill>
                <a:srgbClr val="00B050"/>
              </a:solidFill>
            </a:endParaRPr>
          </a:p>
        </p:txBody>
      </p:sp>
      <p:cxnSp>
        <p:nvCxnSpPr>
          <p:cNvPr id="31" name="Shape 33"/>
          <p:cNvCxnSpPr>
            <a:stCxn id="74" idx="3"/>
            <a:endCxn id="30" idx="1"/>
          </p:cNvCxnSpPr>
          <p:nvPr/>
        </p:nvCxnSpPr>
        <p:spPr>
          <a:xfrm>
            <a:off x="2625878" y="4449675"/>
            <a:ext cx="803122" cy="656130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132"/>
          <p:cNvSpPr/>
          <p:nvPr/>
        </p:nvSpPr>
        <p:spPr>
          <a:xfrm>
            <a:off x="3429000" y="4495800"/>
            <a:ext cx="1800000" cy="292096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IMPUESTO</a:t>
            </a:r>
            <a:endParaRPr lang="es-MX" sz="1050" b="1" dirty="0">
              <a:solidFill>
                <a:schemeClr val="tx1"/>
              </a:solidFill>
            </a:endParaRPr>
          </a:p>
        </p:txBody>
      </p:sp>
      <p:cxnSp>
        <p:nvCxnSpPr>
          <p:cNvPr id="38" name="Shape 33"/>
          <p:cNvCxnSpPr>
            <a:stCxn id="37" idx="3"/>
            <a:endCxn id="30" idx="3"/>
          </p:cNvCxnSpPr>
          <p:nvPr/>
        </p:nvCxnSpPr>
        <p:spPr>
          <a:xfrm>
            <a:off x="5229000" y="4641848"/>
            <a:ext cx="12700" cy="463957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32"/>
          <p:cNvSpPr/>
          <p:nvPr/>
        </p:nvSpPr>
        <p:spPr>
          <a:xfrm>
            <a:off x="6496050" y="1769591"/>
            <a:ext cx="1800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rgbClr val="00B050"/>
                </a:solidFill>
              </a:rPr>
              <a:t>OPERDOR</a:t>
            </a:r>
            <a:r>
              <a:rPr lang="en-US" sz="1050" b="1" dirty="0" smtClean="0">
                <a:solidFill>
                  <a:srgbClr val="00B050"/>
                </a:solidFill>
              </a:rPr>
              <a:t> / CHOFER</a:t>
            </a:r>
            <a:endParaRPr lang="es-MX" sz="1050" b="1" dirty="0">
              <a:solidFill>
                <a:srgbClr val="00B050"/>
              </a:solidFill>
            </a:endParaRPr>
          </a:p>
        </p:txBody>
      </p:sp>
      <p:sp>
        <p:nvSpPr>
          <p:cNvPr id="43" name="Rectangle 132"/>
          <p:cNvSpPr/>
          <p:nvPr/>
        </p:nvSpPr>
        <p:spPr>
          <a:xfrm>
            <a:off x="4486898" y="6023999"/>
            <a:ext cx="21497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TIPO_CREDITO</a:t>
            </a:r>
            <a:endParaRPr lang="es-MX" sz="1050" b="1" dirty="0">
              <a:solidFill>
                <a:schemeClr val="tx1"/>
              </a:solidFill>
            </a:endParaRPr>
          </a:p>
        </p:txBody>
      </p:sp>
      <p:cxnSp>
        <p:nvCxnSpPr>
          <p:cNvPr id="45" name="Shape 33"/>
          <p:cNvCxnSpPr>
            <a:stCxn id="43" idx="1"/>
            <a:endCxn id="108" idx="1"/>
          </p:cNvCxnSpPr>
          <p:nvPr/>
        </p:nvCxnSpPr>
        <p:spPr>
          <a:xfrm rot="10800000">
            <a:off x="4439500" y="5736287"/>
            <a:ext cx="47398" cy="424872"/>
          </a:xfrm>
          <a:prstGeom prst="bentConnector3">
            <a:avLst>
              <a:gd name="adj1" fmla="val 582299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132"/>
          <p:cNvSpPr/>
          <p:nvPr/>
        </p:nvSpPr>
        <p:spPr>
          <a:xfrm>
            <a:off x="4467624" y="6448871"/>
            <a:ext cx="21497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ESTATUS_CREDITO</a:t>
            </a:r>
            <a:endParaRPr lang="es-MX" sz="1050" b="1" dirty="0">
              <a:solidFill>
                <a:schemeClr val="tx1"/>
              </a:solidFill>
            </a:endParaRPr>
          </a:p>
        </p:txBody>
      </p:sp>
      <p:cxnSp>
        <p:nvCxnSpPr>
          <p:cNvPr id="49" name="Shape 33"/>
          <p:cNvCxnSpPr>
            <a:stCxn id="48" idx="1"/>
            <a:endCxn id="108" idx="1"/>
          </p:cNvCxnSpPr>
          <p:nvPr/>
        </p:nvCxnSpPr>
        <p:spPr>
          <a:xfrm rot="10800000">
            <a:off x="4439500" y="5736287"/>
            <a:ext cx="28124" cy="849744"/>
          </a:xfrm>
          <a:prstGeom prst="bentConnector3">
            <a:avLst>
              <a:gd name="adj1" fmla="val 912829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132"/>
          <p:cNvSpPr/>
          <p:nvPr/>
        </p:nvSpPr>
        <p:spPr>
          <a:xfrm>
            <a:off x="609600" y="1964557"/>
            <a:ext cx="1800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00B050"/>
                </a:solidFill>
              </a:rPr>
              <a:t>UNIDAD</a:t>
            </a:r>
            <a:endParaRPr lang="es-MX" sz="1050" b="1" dirty="0">
              <a:solidFill>
                <a:srgbClr val="00B050"/>
              </a:solidFill>
            </a:endParaRPr>
          </a:p>
        </p:txBody>
      </p:sp>
      <p:cxnSp>
        <p:nvCxnSpPr>
          <p:cNvPr id="44" name="Shape 33"/>
          <p:cNvCxnSpPr>
            <a:stCxn id="42" idx="2"/>
            <a:endCxn id="67" idx="1"/>
          </p:cNvCxnSpPr>
          <p:nvPr/>
        </p:nvCxnSpPr>
        <p:spPr>
          <a:xfrm rot="5400000">
            <a:off x="565058" y="2499697"/>
            <a:ext cx="1205363" cy="683722"/>
          </a:xfrm>
          <a:prstGeom prst="bentConnector4">
            <a:avLst>
              <a:gd name="adj1" fmla="val 44310"/>
              <a:gd name="adj2" fmla="val 133435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32"/>
          <p:cNvSpPr/>
          <p:nvPr/>
        </p:nvSpPr>
        <p:spPr>
          <a:xfrm>
            <a:off x="6858450" y="4673555"/>
            <a:ext cx="21497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ESTATUS_CLIENTE</a:t>
            </a:r>
            <a:endParaRPr lang="es-MX" sz="1050" b="1" dirty="0">
              <a:solidFill>
                <a:schemeClr val="tx1"/>
              </a:solidFill>
            </a:endParaRPr>
          </a:p>
        </p:txBody>
      </p:sp>
      <p:sp>
        <p:nvSpPr>
          <p:cNvPr id="62" name="Rectangle 132"/>
          <p:cNvSpPr/>
          <p:nvPr/>
        </p:nvSpPr>
        <p:spPr>
          <a:xfrm>
            <a:off x="6858450" y="5105805"/>
            <a:ext cx="21497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TIPO_CLIENTE</a:t>
            </a:r>
            <a:endParaRPr lang="es-MX" sz="1050" b="1" dirty="0">
              <a:solidFill>
                <a:schemeClr val="tx1"/>
              </a:solidFill>
            </a:endParaRPr>
          </a:p>
        </p:txBody>
      </p:sp>
      <p:sp>
        <p:nvSpPr>
          <p:cNvPr id="82" name="Rectangle 132"/>
          <p:cNvSpPr/>
          <p:nvPr/>
        </p:nvSpPr>
        <p:spPr>
          <a:xfrm>
            <a:off x="6885278" y="5577638"/>
            <a:ext cx="2149700" cy="274320"/>
          </a:xfrm>
          <a:prstGeom prst="rect">
            <a:avLst/>
          </a:prstGeom>
          <a:solidFill>
            <a:schemeClr val="bg1"/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CLASE_CLIENTE</a:t>
            </a:r>
            <a:endParaRPr lang="es-MX" sz="1050" b="1" dirty="0">
              <a:solidFill>
                <a:schemeClr val="tx1"/>
              </a:solidFill>
            </a:endParaRPr>
          </a:p>
        </p:txBody>
      </p:sp>
      <p:cxnSp>
        <p:nvCxnSpPr>
          <p:cNvPr id="83" name="Shape 33"/>
          <p:cNvCxnSpPr>
            <a:stCxn id="82" idx="3"/>
            <a:endCxn id="62" idx="3"/>
          </p:cNvCxnSpPr>
          <p:nvPr/>
        </p:nvCxnSpPr>
        <p:spPr>
          <a:xfrm flipH="1" flipV="1">
            <a:off x="9008150" y="5242965"/>
            <a:ext cx="26828" cy="471833"/>
          </a:xfrm>
          <a:prstGeom prst="bentConnector3">
            <a:avLst>
              <a:gd name="adj1" fmla="val -303791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hape 33"/>
          <p:cNvCxnSpPr>
            <a:stCxn id="62" idx="1"/>
            <a:endCxn id="109" idx="1"/>
          </p:cNvCxnSpPr>
          <p:nvPr/>
        </p:nvCxnSpPr>
        <p:spPr>
          <a:xfrm rot="10800000">
            <a:off x="6858450" y="4413311"/>
            <a:ext cx="12700" cy="829654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hape 33"/>
          <p:cNvCxnSpPr>
            <a:stCxn id="47" idx="1"/>
            <a:endCxn id="109" idx="1"/>
          </p:cNvCxnSpPr>
          <p:nvPr/>
        </p:nvCxnSpPr>
        <p:spPr>
          <a:xfrm rot="10800000">
            <a:off x="6858450" y="4413311"/>
            <a:ext cx="12700" cy="397404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74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b="1" dirty="0" smtClean="0">
                <a:latin typeface="Century Gothic" panose="020B0502020202020204" pitchFamily="34" charset="0"/>
              </a:rPr>
              <a:t>[UIX]</a:t>
            </a:r>
            <a:r>
              <a:rPr lang="es-MX" dirty="0" smtClean="0">
                <a:latin typeface="Century Gothic" panose="020B0502020202020204" pitchFamily="34" charset="0"/>
              </a:rPr>
              <a:t> Identidad</a:t>
            </a:r>
            <a:endParaRPr lang="es-MX" dirty="0">
              <a:latin typeface="Century Gothic" panose="020B0502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s-MX" sz="2200" dirty="0" smtClean="0">
              <a:latin typeface="Century Gothic" panose="020B0502020202020204" pitchFamily="34" charset="0"/>
            </a:endParaRPr>
          </a:p>
          <a:p>
            <a:endParaRPr lang="es-MX" sz="2200" dirty="0" smtClean="0">
              <a:latin typeface="Century Gothic" panose="020B0502020202020204" pitchFamily="34" charset="0"/>
            </a:endParaRPr>
          </a:p>
          <a:p>
            <a:endParaRPr lang="es-MX" sz="2200" dirty="0">
              <a:latin typeface="Century Gothic" panose="020B0502020202020204" pitchFamily="34" charset="0"/>
            </a:endParaRPr>
          </a:p>
          <a:p>
            <a:r>
              <a:rPr lang="es-MX" sz="1800" dirty="0" smtClean="0">
                <a:latin typeface="Century Gothic" panose="020B0502020202020204" pitchFamily="34" charset="0"/>
              </a:rPr>
              <a:t>[ADG18</a:t>
            </a:r>
            <a:r>
              <a:rPr lang="es-MX" sz="1800" dirty="0">
                <a:latin typeface="Century Gothic" panose="020B0502020202020204" pitchFamily="34" charset="0"/>
              </a:rPr>
              <a:t>] </a:t>
            </a:r>
            <a:r>
              <a:rPr lang="es-MX" sz="1800" dirty="0" smtClean="0">
                <a:latin typeface="Century Gothic" panose="020B0502020202020204" pitchFamily="34" charset="0"/>
              </a:rPr>
              <a:t>Administradoras Gas </a:t>
            </a:r>
            <a:r>
              <a:rPr lang="en-US" sz="1800" dirty="0" smtClean="0">
                <a:latin typeface="Century Gothic" panose="020B0502020202020204" pitchFamily="34" charset="0"/>
              </a:rPr>
              <a:t>| </a:t>
            </a:r>
            <a:r>
              <a:rPr lang="es-MX" sz="1800" dirty="0" smtClean="0">
                <a:latin typeface="Century Gothic" panose="020B0502020202020204" pitchFamily="34" charset="0"/>
              </a:rPr>
              <a:t>v000</a:t>
            </a:r>
            <a:endParaRPr lang="es-MX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69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[ADG18] </a:t>
            </a:r>
            <a:r>
              <a:rPr lang="es-MX" sz="2000" b="0" dirty="0" smtClean="0">
                <a:latin typeface="Century Gothic" panose="020B0502020202020204" pitchFamily="34" charset="0"/>
              </a:rPr>
              <a:t>ADMINISTRADORAS</a:t>
            </a:r>
            <a:r>
              <a:rPr lang="es-MX" b="0" dirty="0">
                <a:latin typeface="Century Gothic" panose="020B0502020202020204" pitchFamily="34" charset="0"/>
              </a:rPr>
              <a:t/>
            </a:r>
            <a:br>
              <a:rPr lang="es-MX" b="0" dirty="0">
                <a:latin typeface="Century Gothic" panose="020B0502020202020204" pitchFamily="34" charset="0"/>
              </a:rPr>
            </a:br>
            <a:r>
              <a:rPr lang="es-MX" dirty="0">
                <a:latin typeface="Century Gothic" panose="020B0502020202020204" pitchFamily="34" charset="0"/>
              </a:rPr>
              <a:t>IDENTIDAD | PROPUESTAS</a:t>
            </a:r>
            <a:endParaRPr lang="es-MX" dirty="0"/>
          </a:p>
        </p:txBody>
      </p:sp>
      <p:sp>
        <p:nvSpPr>
          <p:cNvPr id="70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382000" cy="5257800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BURGOS</a:t>
            </a:r>
          </a:p>
          <a:p>
            <a:pPr lvl="1"/>
            <a:r>
              <a:rPr lang="es-MX" sz="1800" dirty="0" smtClean="0"/>
              <a:t>Base</a:t>
            </a:r>
          </a:p>
          <a:p>
            <a:pPr lvl="1"/>
            <a:r>
              <a:rPr lang="es-MX" sz="1800" dirty="0" err="1" smtClean="0"/>
              <a:t>Unica</a:t>
            </a:r>
            <a:endParaRPr lang="es-MX" sz="1800" dirty="0" smtClean="0"/>
          </a:p>
          <a:p>
            <a:pPr lvl="1"/>
            <a:r>
              <a:rPr lang="es-MX" sz="1800" dirty="0" smtClean="0"/>
              <a:t>R</a:t>
            </a:r>
          </a:p>
          <a:p>
            <a:pPr lvl="1"/>
            <a:r>
              <a:rPr lang="es-MX" sz="1800" dirty="0" smtClean="0"/>
              <a:t>Gas</a:t>
            </a:r>
          </a:p>
          <a:p>
            <a:pPr lvl="1"/>
            <a:r>
              <a:rPr lang="es-MX" sz="1800" dirty="0" smtClean="0"/>
              <a:t>Orientado</a:t>
            </a:r>
          </a:p>
          <a:p>
            <a:pPr lvl="1"/>
            <a:r>
              <a:rPr lang="es-MX" sz="1800" dirty="0" smtClean="0"/>
              <a:t>Seguimiento</a:t>
            </a:r>
          </a:p>
          <a:p>
            <a:pPr lvl="1"/>
            <a:endParaRPr lang="es-MX" sz="1800" dirty="0"/>
          </a:p>
          <a:p>
            <a:r>
              <a:rPr lang="en-US" sz="1800" b="1" dirty="0" smtClean="0"/>
              <a:t>AGATA</a:t>
            </a:r>
            <a:endParaRPr lang="en-US" sz="1800" b="1" dirty="0"/>
          </a:p>
          <a:p>
            <a:pPr lvl="1"/>
            <a:r>
              <a:rPr lang="es-MX" sz="1800" dirty="0" smtClean="0"/>
              <a:t>Administradora</a:t>
            </a:r>
          </a:p>
          <a:p>
            <a:pPr lvl="1"/>
            <a:r>
              <a:rPr lang="es-MX" sz="1800" dirty="0" smtClean="0"/>
              <a:t>Gas</a:t>
            </a:r>
          </a:p>
          <a:p>
            <a:pPr lvl="1"/>
            <a:r>
              <a:rPr lang="es-MX" sz="1800" dirty="0" smtClean="0"/>
              <a:t>Atención</a:t>
            </a:r>
          </a:p>
          <a:p>
            <a:pPr lvl="1"/>
            <a:r>
              <a:rPr lang="es-MX" sz="1800" dirty="0" err="1" smtClean="0"/>
              <a:t>Torrre</a:t>
            </a:r>
            <a:endParaRPr lang="es-MX" sz="1800" dirty="0" smtClean="0"/>
          </a:p>
          <a:p>
            <a:pPr lvl="1"/>
            <a:r>
              <a:rPr lang="es-MX" sz="1800" dirty="0" smtClean="0"/>
              <a:t>Apartamentos</a:t>
            </a:r>
          </a:p>
        </p:txBody>
      </p:sp>
    </p:spTree>
    <p:extLst>
      <p:ext uri="{BB962C8B-B14F-4D97-AF65-F5344CB8AC3E}">
        <p14:creationId xmlns:p14="http://schemas.microsoft.com/office/powerpoint/2010/main" val="214672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b="1" dirty="0" smtClean="0">
                <a:latin typeface="Century Gothic" panose="020B0502020202020204" pitchFamily="34" charset="0"/>
              </a:rPr>
              <a:t>[WF]</a:t>
            </a:r>
            <a:r>
              <a:rPr lang="es-MX" dirty="0" smtClean="0">
                <a:latin typeface="Century Gothic" panose="020B0502020202020204" pitchFamily="34" charset="0"/>
              </a:rPr>
              <a:t> </a:t>
            </a:r>
            <a:r>
              <a:rPr lang="es-MX" dirty="0" err="1" smtClean="0">
                <a:latin typeface="Century Gothic" panose="020B0502020202020204" pitchFamily="34" charset="0"/>
              </a:rPr>
              <a:t>Work</a:t>
            </a:r>
            <a:r>
              <a:rPr lang="es-MX" dirty="0" err="1">
                <a:latin typeface="Century Gothic" panose="020B0502020202020204" pitchFamily="34" charset="0"/>
              </a:rPr>
              <a:t>f</a:t>
            </a:r>
            <a:r>
              <a:rPr lang="es-MX" dirty="0" err="1" smtClean="0">
                <a:latin typeface="Century Gothic" panose="020B0502020202020204" pitchFamily="34" charset="0"/>
              </a:rPr>
              <a:t>lows</a:t>
            </a:r>
            <a:endParaRPr lang="es-MX" dirty="0">
              <a:latin typeface="Century Gothic" panose="020B0502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s-MX" sz="2200" dirty="0" smtClean="0">
              <a:latin typeface="Century Gothic" panose="020B0502020202020204" pitchFamily="34" charset="0"/>
            </a:endParaRPr>
          </a:p>
          <a:p>
            <a:endParaRPr lang="es-MX" sz="2200" dirty="0" smtClean="0">
              <a:latin typeface="Century Gothic" panose="020B0502020202020204" pitchFamily="34" charset="0"/>
            </a:endParaRPr>
          </a:p>
          <a:p>
            <a:endParaRPr lang="es-MX" sz="2200" dirty="0">
              <a:latin typeface="Century Gothic" panose="020B0502020202020204" pitchFamily="34" charset="0"/>
            </a:endParaRPr>
          </a:p>
          <a:p>
            <a:r>
              <a:rPr lang="es-MX" sz="1800" dirty="0" smtClean="0">
                <a:latin typeface="Century Gothic" panose="020B0502020202020204" pitchFamily="34" charset="0"/>
              </a:rPr>
              <a:t>[LIQ19] Liquidaciones </a:t>
            </a:r>
            <a:r>
              <a:rPr lang="en-US" sz="1800" dirty="0" smtClean="0">
                <a:latin typeface="Century Gothic" panose="020B0502020202020204" pitchFamily="34" charset="0"/>
              </a:rPr>
              <a:t>| </a:t>
            </a:r>
            <a:r>
              <a:rPr lang="es-MX" sz="1800" dirty="0" smtClean="0">
                <a:latin typeface="Century Gothic" panose="020B0502020202020204" pitchFamily="34" charset="0"/>
              </a:rPr>
              <a:t>v000</a:t>
            </a:r>
            <a:endParaRPr lang="es-MX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52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ángulo 59"/>
          <p:cNvSpPr/>
          <p:nvPr/>
        </p:nvSpPr>
        <p:spPr>
          <a:xfrm>
            <a:off x="2667000" y="2057400"/>
            <a:ext cx="4076695" cy="43434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MX" sz="1200" b="1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ESTATUS_PRELIQUIDACION</a:t>
            </a:r>
            <a:endParaRPr lang="es-MX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2000" dirty="0" smtClean="0">
                <a:latin typeface="Century Gothic" panose="020B0502020202020204" pitchFamily="34" charset="0"/>
              </a:rPr>
              <a:t>[PPT] </a:t>
            </a:r>
            <a:r>
              <a:rPr lang="es-MX" sz="2000" b="0" dirty="0" smtClean="0">
                <a:latin typeface="Century Gothic" panose="020B0502020202020204" pitchFamily="34" charset="0"/>
              </a:rPr>
              <a:t>PLAN DE GASTO Y PRESUESTO</a:t>
            </a:r>
            <a:br>
              <a:rPr lang="es-MX" sz="2000" b="0" dirty="0" smtClean="0">
                <a:latin typeface="Century Gothic" panose="020B0502020202020204" pitchFamily="34" charset="0"/>
              </a:rPr>
            </a:br>
            <a:r>
              <a:rPr lang="es-MX" dirty="0" smtClean="0">
                <a:latin typeface="Century Gothic" panose="020B0502020202020204" pitchFamily="34" charset="0"/>
              </a:rPr>
              <a:t>WORKFLOWS</a:t>
            </a:r>
            <a:endParaRPr lang="es-MX" dirty="0"/>
          </a:p>
        </p:txBody>
      </p:sp>
      <p:cxnSp>
        <p:nvCxnSpPr>
          <p:cNvPr id="38" name="Shape 33"/>
          <p:cNvCxnSpPr>
            <a:stCxn id="30" idx="3"/>
            <a:endCxn id="35" idx="0"/>
          </p:cNvCxnSpPr>
          <p:nvPr/>
        </p:nvCxnSpPr>
        <p:spPr>
          <a:xfrm>
            <a:off x="5525638" y="3244600"/>
            <a:ext cx="279057" cy="2729480"/>
          </a:xfrm>
          <a:prstGeom prst="bentConnector2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hape 33"/>
          <p:cNvCxnSpPr>
            <a:stCxn id="25" idx="3"/>
            <a:endCxn id="35" idx="0"/>
          </p:cNvCxnSpPr>
          <p:nvPr/>
        </p:nvCxnSpPr>
        <p:spPr>
          <a:xfrm>
            <a:off x="4265695" y="2527940"/>
            <a:ext cx="1539000" cy="3446140"/>
          </a:xfrm>
          <a:prstGeom prst="bentConnector2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32"/>
          <p:cNvSpPr/>
          <p:nvPr/>
        </p:nvSpPr>
        <p:spPr>
          <a:xfrm>
            <a:off x="2933695" y="2390780"/>
            <a:ext cx="1332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>
                <a:solidFill>
                  <a:schemeClr val="tx1"/>
                </a:solidFill>
              </a:rPr>
              <a:t>[#1] </a:t>
            </a:r>
            <a:r>
              <a:rPr lang="es-MX" sz="1050" b="1" dirty="0" smtClean="0">
                <a:solidFill>
                  <a:schemeClr val="tx1"/>
                </a:solidFill>
              </a:rPr>
              <a:t>RECIBIDA</a:t>
            </a:r>
            <a:endParaRPr lang="es-MX" sz="1050" b="1" dirty="0">
              <a:solidFill>
                <a:schemeClr val="tx1"/>
              </a:solidFill>
            </a:endParaRPr>
          </a:p>
        </p:txBody>
      </p:sp>
      <p:sp>
        <p:nvSpPr>
          <p:cNvPr id="28" name="Rectangle 132"/>
          <p:cNvSpPr/>
          <p:nvPr/>
        </p:nvSpPr>
        <p:spPr>
          <a:xfrm>
            <a:off x="2933695" y="3824100"/>
            <a:ext cx="1332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[#</a:t>
            </a:r>
            <a:r>
              <a:rPr lang="es-MX" sz="1050" b="1" dirty="0">
                <a:solidFill>
                  <a:schemeClr val="tx1"/>
                </a:solidFill>
              </a:rPr>
              <a:t>3</a:t>
            </a:r>
            <a:r>
              <a:rPr lang="es-MX" sz="1050" b="1" dirty="0" smtClean="0">
                <a:solidFill>
                  <a:schemeClr val="tx1"/>
                </a:solidFill>
              </a:rPr>
              <a:t>] AUTORIZADA</a:t>
            </a:r>
            <a:endParaRPr lang="es-MX" sz="1050" b="1" dirty="0">
              <a:solidFill>
                <a:schemeClr val="tx1"/>
              </a:solidFill>
            </a:endParaRPr>
          </a:p>
        </p:txBody>
      </p:sp>
      <p:sp>
        <p:nvSpPr>
          <p:cNvPr id="30" name="Rectangle 132"/>
          <p:cNvSpPr/>
          <p:nvPr/>
        </p:nvSpPr>
        <p:spPr>
          <a:xfrm>
            <a:off x="4193638" y="3107440"/>
            <a:ext cx="1332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[#</a:t>
            </a:r>
            <a:r>
              <a:rPr lang="es-MX" sz="1050" b="1" dirty="0">
                <a:solidFill>
                  <a:schemeClr val="tx1"/>
                </a:solidFill>
              </a:rPr>
              <a:t>2</a:t>
            </a:r>
            <a:r>
              <a:rPr lang="es-MX" sz="1050" b="1" dirty="0" smtClean="0">
                <a:solidFill>
                  <a:schemeClr val="tx1"/>
                </a:solidFill>
              </a:rPr>
              <a:t>] ACLARACION</a:t>
            </a:r>
            <a:endParaRPr lang="es-MX" sz="1050" b="1" dirty="0">
              <a:solidFill>
                <a:schemeClr val="tx1"/>
              </a:solidFill>
            </a:endParaRPr>
          </a:p>
        </p:txBody>
      </p:sp>
      <p:sp>
        <p:nvSpPr>
          <p:cNvPr id="31" name="Rectangle 132"/>
          <p:cNvSpPr/>
          <p:nvPr/>
        </p:nvSpPr>
        <p:spPr>
          <a:xfrm>
            <a:off x="2933695" y="5257420"/>
            <a:ext cx="1332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[#</a:t>
            </a:r>
            <a:r>
              <a:rPr lang="es-MX" sz="1050" b="1" dirty="0">
                <a:solidFill>
                  <a:schemeClr val="tx1"/>
                </a:solidFill>
              </a:rPr>
              <a:t>5] </a:t>
            </a:r>
            <a:r>
              <a:rPr lang="es-MX" sz="1050" b="1" dirty="0" smtClean="0">
                <a:solidFill>
                  <a:schemeClr val="tx1"/>
                </a:solidFill>
              </a:rPr>
              <a:t>PAGOS</a:t>
            </a:r>
            <a:endParaRPr lang="es-MX" sz="1050" b="1" dirty="0">
              <a:solidFill>
                <a:schemeClr val="tx1"/>
              </a:solidFill>
            </a:endParaRPr>
          </a:p>
        </p:txBody>
      </p:sp>
      <p:sp>
        <p:nvSpPr>
          <p:cNvPr id="32" name="Rectangle 132"/>
          <p:cNvSpPr/>
          <p:nvPr/>
        </p:nvSpPr>
        <p:spPr>
          <a:xfrm>
            <a:off x="2933695" y="4540760"/>
            <a:ext cx="1332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[#</a:t>
            </a:r>
            <a:r>
              <a:rPr lang="es-MX" sz="1050" b="1" dirty="0">
                <a:solidFill>
                  <a:schemeClr val="tx1"/>
                </a:solidFill>
              </a:rPr>
              <a:t>4] </a:t>
            </a:r>
            <a:r>
              <a:rPr lang="es-MX" sz="1050" b="1" dirty="0" smtClean="0">
                <a:solidFill>
                  <a:schemeClr val="tx1"/>
                </a:solidFill>
              </a:rPr>
              <a:t>PROGRAMADO</a:t>
            </a:r>
            <a:endParaRPr lang="es-MX" sz="1050" b="1" dirty="0">
              <a:solidFill>
                <a:schemeClr val="tx1"/>
              </a:solidFill>
            </a:endParaRPr>
          </a:p>
        </p:txBody>
      </p:sp>
      <p:sp>
        <p:nvSpPr>
          <p:cNvPr id="35" name="Rectangle 132"/>
          <p:cNvSpPr/>
          <p:nvPr/>
        </p:nvSpPr>
        <p:spPr>
          <a:xfrm>
            <a:off x="5138695" y="5974080"/>
            <a:ext cx="1332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[#7] CANCELADO</a:t>
            </a:r>
            <a:endParaRPr lang="es-MX" sz="1050" b="1" dirty="0">
              <a:solidFill>
                <a:schemeClr val="tx1"/>
              </a:solidFill>
            </a:endParaRPr>
          </a:p>
        </p:txBody>
      </p:sp>
      <p:cxnSp>
        <p:nvCxnSpPr>
          <p:cNvPr id="36" name="Shape 33"/>
          <p:cNvCxnSpPr>
            <a:stCxn id="32" idx="3"/>
            <a:endCxn id="35" idx="0"/>
          </p:cNvCxnSpPr>
          <p:nvPr/>
        </p:nvCxnSpPr>
        <p:spPr>
          <a:xfrm>
            <a:off x="4265695" y="4677920"/>
            <a:ext cx="1539000" cy="1296160"/>
          </a:xfrm>
          <a:prstGeom prst="bentConnector2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hape 33"/>
          <p:cNvCxnSpPr>
            <a:stCxn id="28" idx="3"/>
            <a:endCxn id="35" idx="0"/>
          </p:cNvCxnSpPr>
          <p:nvPr/>
        </p:nvCxnSpPr>
        <p:spPr>
          <a:xfrm>
            <a:off x="4265695" y="3961260"/>
            <a:ext cx="1539000" cy="2012820"/>
          </a:xfrm>
          <a:prstGeom prst="bentConnector2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hape 33"/>
          <p:cNvCxnSpPr>
            <a:stCxn id="32" idx="2"/>
            <a:endCxn id="31" idx="0"/>
          </p:cNvCxnSpPr>
          <p:nvPr/>
        </p:nvCxnSpPr>
        <p:spPr>
          <a:xfrm>
            <a:off x="3599695" y="4815080"/>
            <a:ext cx="0" cy="442340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hape 33"/>
          <p:cNvCxnSpPr>
            <a:stCxn id="28" idx="2"/>
            <a:endCxn id="32" idx="0"/>
          </p:cNvCxnSpPr>
          <p:nvPr/>
        </p:nvCxnSpPr>
        <p:spPr>
          <a:xfrm>
            <a:off x="3599695" y="4098420"/>
            <a:ext cx="0" cy="44234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hape 33"/>
          <p:cNvCxnSpPr>
            <a:stCxn id="25" idx="2"/>
            <a:endCxn id="28" idx="0"/>
          </p:cNvCxnSpPr>
          <p:nvPr/>
        </p:nvCxnSpPr>
        <p:spPr>
          <a:xfrm>
            <a:off x="3599695" y="2665100"/>
            <a:ext cx="0" cy="115900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hape 33"/>
          <p:cNvCxnSpPr>
            <a:stCxn id="31" idx="3"/>
            <a:endCxn id="35" idx="0"/>
          </p:cNvCxnSpPr>
          <p:nvPr/>
        </p:nvCxnSpPr>
        <p:spPr>
          <a:xfrm>
            <a:off x="4265695" y="5394580"/>
            <a:ext cx="1539000" cy="579500"/>
          </a:xfrm>
          <a:prstGeom prst="bentConnector2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132"/>
          <p:cNvSpPr/>
          <p:nvPr/>
        </p:nvSpPr>
        <p:spPr>
          <a:xfrm>
            <a:off x="2933695" y="5974080"/>
            <a:ext cx="1332000" cy="274320"/>
          </a:xfrm>
          <a:prstGeom prst="rect">
            <a:avLst/>
          </a:prstGeom>
          <a:solidFill>
            <a:schemeClr val="bg1"/>
          </a:solidFill>
          <a:ln w="127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b="1" dirty="0" smtClean="0">
                <a:solidFill>
                  <a:schemeClr val="tx1"/>
                </a:solidFill>
              </a:rPr>
              <a:t>[#</a:t>
            </a:r>
            <a:r>
              <a:rPr lang="es-MX" sz="1050" b="1" dirty="0">
                <a:solidFill>
                  <a:schemeClr val="tx1"/>
                </a:solidFill>
              </a:rPr>
              <a:t>6</a:t>
            </a:r>
            <a:r>
              <a:rPr lang="es-MX" sz="1050" b="1" dirty="0" smtClean="0">
                <a:solidFill>
                  <a:schemeClr val="tx1"/>
                </a:solidFill>
              </a:rPr>
              <a:t>] LIQUIDADA</a:t>
            </a:r>
            <a:endParaRPr lang="es-MX" sz="1050" b="1" dirty="0">
              <a:solidFill>
                <a:schemeClr val="tx1"/>
              </a:solidFill>
            </a:endParaRPr>
          </a:p>
        </p:txBody>
      </p:sp>
      <p:cxnSp>
        <p:nvCxnSpPr>
          <p:cNvPr id="39" name="Shape 33"/>
          <p:cNvCxnSpPr>
            <a:stCxn id="31" idx="2"/>
            <a:endCxn id="37" idx="0"/>
          </p:cNvCxnSpPr>
          <p:nvPr/>
        </p:nvCxnSpPr>
        <p:spPr>
          <a:xfrm>
            <a:off x="3599695" y="5531740"/>
            <a:ext cx="0" cy="442340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hape 33"/>
          <p:cNvCxnSpPr>
            <a:stCxn id="25" idx="2"/>
            <a:endCxn id="30" idx="0"/>
          </p:cNvCxnSpPr>
          <p:nvPr/>
        </p:nvCxnSpPr>
        <p:spPr>
          <a:xfrm rot="16200000" flipH="1">
            <a:off x="4008496" y="2256298"/>
            <a:ext cx="442340" cy="125994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hape 33"/>
          <p:cNvCxnSpPr>
            <a:stCxn id="30" idx="2"/>
            <a:endCxn id="28" idx="0"/>
          </p:cNvCxnSpPr>
          <p:nvPr/>
        </p:nvCxnSpPr>
        <p:spPr>
          <a:xfrm rot="5400000">
            <a:off x="4008497" y="2972959"/>
            <a:ext cx="442340" cy="125994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hape 33"/>
          <p:cNvCxnSpPr/>
          <p:nvPr/>
        </p:nvCxnSpPr>
        <p:spPr>
          <a:xfrm>
            <a:off x="8258748" y="1747817"/>
            <a:ext cx="756000" cy="318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hape 33"/>
          <p:cNvCxnSpPr/>
          <p:nvPr/>
        </p:nvCxnSpPr>
        <p:spPr>
          <a:xfrm>
            <a:off x="8258748" y="1900535"/>
            <a:ext cx="756000" cy="318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7848600" y="1595735"/>
            <a:ext cx="438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i="1" dirty="0" smtClean="0"/>
              <a:t>BTN</a:t>
            </a:r>
          </a:p>
          <a:p>
            <a:r>
              <a:rPr lang="es-MX" sz="1200" i="1" dirty="0" smtClean="0"/>
              <a:t>SYS</a:t>
            </a:r>
            <a:endParaRPr lang="es-MX" sz="1200" i="1" dirty="0"/>
          </a:p>
        </p:txBody>
      </p:sp>
    </p:spTree>
    <p:extLst>
      <p:ext uri="{BB962C8B-B14F-4D97-AF65-F5344CB8AC3E}">
        <p14:creationId xmlns:p14="http://schemas.microsoft.com/office/powerpoint/2010/main" val="223810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b="1" dirty="0" smtClean="0">
                <a:latin typeface="Century Gothic" panose="020B0502020202020204" pitchFamily="34" charset="0"/>
              </a:rPr>
              <a:t>[SC]</a:t>
            </a:r>
            <a:r>
              <a:rPr lang="es-MX" dirty="0" smtClean="0">
                <a:latin typeface="Century Gothic" panose="020B0502020202020204" pitchFamily="34" charset="0"/>
              </a:rPr>
              <a:t> </a:t>
            </a:r>
            <a:r>
              <a:rPr lang="es-MX" dirty="0" err="1" smtClean="0">
                <a:latin typeface="Century Gothic" panose="020B0502020202020204" pitchFamily="34" charset="0"/>
              </a:rPr>
              <a:t>Screenshots</a:t>
            </a:r>
            <a:endParaRPr lang="es-MX" dirty="0">
              <a:latin typeface="Century Gothic" panose="020B0502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s-MX" sz="2200" dirty="0" smtClean="0">
              <a:latin typeface="Century Gothic" panose="020B0502020202020204" pitchFamily="34" charset="0"/>
            </a:endParaRPr>
          </a:p>
          <a:p>
            <a:endParaRPr lang="es-MX" sz="2200" dirty="0" smtClean="0">
              <a:latin typeface="Century Gothic" panose="020B0502020202020204" pitchFamily="34" charset="0"/>
            </a:endParaRPr>
          </a:p>
          <a:p>
            <a:endParaRPr lang="es-MX" sz="2200" dirty="0">
              <a:latin typeface="Century Gothic" panose="020B0502020202020204" pitchFamily="34" charset="0"/>
            </a:endParaRPr>
          </a:p>
          <a:p>
            <a:r>
              <a:rPr lang="es-MX" sz="1800" dirty="0" smtClean="0">
                <a:latin typeface="Century Gothic" panose="020B0502020202020204" pitchFamily="34" charset="0"/>
              </a:rPr>
              <a:t>[LIQ19] Liquidaciones </a:t>
            </a:r>
            <a:r>
              <a:rPr lang="en-US" sz="1800" dirty="0" smtClean="0">
                <a:latin typeface="Century Gothic" panose="020B0502020202020204" pitchFamily="34" charset="0"/>
              </a:rPr>
              <a:t>| </a:t>
            </a:r>
            <a:r>
              <a:rPr lang="es-MX" sz="1800" dirty="0" smtClean="0">
                <a:latin typeface="Century Gothic" panose="020B0502020202020204" pitchFamily="34" charset="0"/>
              </a:rPr>
              <a:t>v000</a:t>
            </a:r>
            <a:endParaRPr lang="es-MX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0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53287</TotalTime>
  <Words>242</Words>
  <Application>Microsoft Office PowerPoint</Application>
  <PresentationFormat>Presentación en pantalla (4:3)</PresentationFormat>
  <Paragraphs>102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Courier New</vt:lpstr>
      <vt:lpstr>Office Theme</vt:lpstr>
      <vt:lpstr>[LIQ19] LIQUIDACIONES CONTEXTO / PROCESO BASE</vt:lpstr>
      <vt:lpstr>[ER] Modelo de Datos</vt:lpstr>
      <vt:lpstr>[PRE] PRELIQUIDACIONES / LIQUIDACIONES / CAJA MODELO DE DATOS</vt:lpstr>
      <vt:lpstr>[PRO] PRODUCTOS + PRECIOS MODELO DE DATOS</vt:lpstr>
      <vt:lpstr>[UIX] Identidad</vt:lpstr>
      <vt:lpstr>[ADG18] ADMINISTRADORAS IDENTIDAD | PROPUESTAS</vt:lpstr>
      <vt:lpstr>[WF] Workflows</vt:lpstr>
      <vt:lpstr>[PPT] PLAN DE GASTO Y PRESUESTO WORKFLOWS</vt:lpstr>
      <vt:lpstr>[SC] Screenshots</vt:lpstr>
      <vt:lpstr>[SC] LIQUIDACIONES MENU PRINCIPAL</vt:lpstr>
      <vt:lpstr>[SC] LIQUIDACIONES PRELIQUIDACIONES</vt:lpstr>
      <vt:lpstr>[SC] LIQUIDACIONES LIQUIDACIONES</vt:lpstr>
      <vt:lpstr>[SC] LIQUIDACIONES LIQUIDACIONES</vt:lpstr>
      <vt:lpstr>[SC] LIQUIDACIONES LIQUIDACIONES</vt:lpstr>
      <vt:lpstr>[SC] LIQUIDACIONES LIQUIDACIONES</vt:lpstr>
      <vt:lpstr>[SC] LIQUIDACIONES LIQUIDACIONES</vt:lpstr>
      <vt:lpstr>[SC] LIQUIDACIONES CAJA</vt:lpstr>
      <vt:lpstr>[SC] LIQUIDACIONES CORTE DE CAJA</vt:lpstr>
      <vt:lpstr>[SC] LIQUIDACIONES CORTE DIARIO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PlantaTitulo Sección</dc:title>
  <dc:creator>Hector</dc:creator>
  <cp:lastModifiedBy>Jesus Arciniega</cp:lastModifiedBy>
  <cp:revision>707</cp:revision>
  <cp:lastPrinted>2018-11-13T18:42:33Z</cp:lastPrinted>
  <dcterms:created xsi:type="dcterms:W3CDTF">2006-08-16T00:00:00Z</dcterms:created>
  <dcterms:modified xsi:type="dcterms:W3CDTF">2019-01-26T19:07:33Z</dcterms:modified>
</cp:coreProperties>
</file>